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media/image4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08" r:id="rId21"/>
    <p:sldId id="309" r:id="rId22"/>
    <p:sldId id="310" r:id="rId23"/>
    <p:sldId id="311" r:id="rId24"/>
    <p:sldId id="29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306" r:id="rId36"/>
    <p:sldId id="307" r:id="rId37"/>
    <p:sldId id="29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4" r:id="rId47"/>
    <p:sldId id="296" r:id="rId48"/>
    <p:sldId id="297" r:id="rId49"/>
    <p:sldId id="298" r:id="rId50"/>
    <p:sldId id="299" r:id="rId51"/>
    <p:sldId id="312" r:id="rId52"/>
  </p:sldIdLst>
  <p:sldSz cx="9144000" cy="5143500" type="screen16x9"/>
  <p:notesSz cx="6858000" cy="9144000"/>
  <p:embeddedFontLst>
    <p:embeddedFont>
      <p:font typeface="Montserrat" panose="0000050000000000000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9" Type="http://schemas.openxmlformats.org/officeDocument/2006/relationships/font" Target="fonts/font4.fntdata"/><Relationship Id="rId58" Type="http://schemas.openxmlformats.org/officeDocument/2006/relationships/font" Target="fonts/font3.fntdata"/><Relationship Id="rId57" Type="http://schemas.openxmlformats.org/officeDocument/2006/relationships/font" Target="fonts/font2.fntdata"/><Relationship Id="rId56" Type="http://schemas.openxmlformats.org/officeDocument/2006/relationships/font" Target="fonts/font1.fntdata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webp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37850" y="1483875"/>
            <a:ext cx="7336500" cy="19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 dirty="0">
                <a:solidFill>
                  <a:srgbClr val="FF6C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APROFUNDAMENTO TÉCNICO NA NOVA LICITAÇÃO</a:t>
            </a:r>
            <a:endParaRPr sz="3900" b="1" dirty="0">
              <a:solidFill>
                <a:srgbClr val="FF6C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389769" y="3469004"/>
            <a:ext cx="6232661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Inexequibilidade, Sobrepreço e Superfaturamento</a:t>
            </a:r>
            <a:endParaRPr sz="2800" dirty="0">
              <a:solidFill>
                <a:schemeClr val="lt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699911" y="304800"/>
            <a:ext cx="72248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III - contratações similares feitas pela Administração Pública, em execução ou concluídas no período de 1 (um) ano anterior à data da pesquisa de preços, observado o índice de atualização de preços correspondente;</a:t>
            </a:r>
            <a:endParaRPr lang="pt-BR" dirty="0"/>
          </a:p>
          <a:p>
            <a:r>
              <a:rPr lang="pt-BR" dirty="0"/>
              <a:t>IV - pesquisa na base nacional de notas fiscais eletrônicas, na forma de regulamento.</a:t>
            </a:r>
            <a:endParaRPr lang="pt-BR" dirty="0"/>
          </a:p>
          <a:p>
            <a:endParaRPr lang="pt-BR" dirty="0"/>
          </a:p>
          <a:p>
            <a:r>
              <a:rPr lang="pt-BR" dirty="0"/>
              <a:t>§ 3º Nas contratações realizadas por Municípios, Estados e Distrito Federal, desde que não envolvam recursos da União, o valor previamente estimado da contratação, a que se refere o </a:t>
            </a:r>
            <a:r>
              <a:rPr lang="pt-BR" b="1" dirty="0"/>
              <a:t>caput</a:t>
            </a:r>
            <a:r>
              <a:rPr lang="pt-BR" dirty="0"/>
              <a:t> deste artigo, poderá ser definido por meio da utilização de outros sistemas de custos adotados pelo respectivo ente federativo.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§ 4º</a:t>
            </a:r>
            <a:r>
              <a:rPr lang="pt-BR" dirty="0"/>
              <a:t> Nas contratações diretas por inexigibilidade ou por dispensa, quando não for possível estimar o valor do objeto na forma estabelecida nos §§ 1º, 2º e 3º deste artigo, o contratado deverá comprovar previamente que os preços estão em conformidade com os praticados em contratações semelhantes de objetos de mesma natureza, por meio da apresentação </a:t>
            </a:r>
            <a:r>
              <a:rPr lang="pt-BR" b="1" u="sng" dirty="0"/>
              <a:t>de notas fiscais emitidas para outros contratantes no período de até 1 (um) ano anterior à data da contratação pela Administração, ou por outro meio idôneo</a:t>
            </a:r>
            <a:r>
              <a:rPr lang="pt-BR" dirty="0"/>
              <a:t>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982133" y="451556"/>
            <a:ext cx="68862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SOBREPREÇO</a:t>
            </a:r>
            <a:endParaRPr lang="pt-BR" b="1" dirty="0"/>
          </a:p>
          <a:p>
            <a:endParaRPr lang="pt-BR" dirty="0"/>
          </a:p>
          <a:p>
            <a:r>
              <a:rPr lang="pt-BR" dirty="0"/>
              <a:t>Conforme Art. 6º da NLL, </a:t>
            </a:r>
            <a:endParaRPr lang="pt-BR" dirty="0"/>
          </a:p>
          <a:p>
            <a:endParaRPr lang="pt-BR" dirty="0"/>
          </a:p>
          <a:p>
            <a:pPr algn="just"/>
            <a:r>
              <a:rPr lang="pt-BR" b="1" u="sng" dirty="0"/>
              <a:t>LVI - sobrepreço</a:t>
            </a:r>
            <a:r>
              <a:rPr lang="pt-BR" dirty="0"/>
              <a:t>: preço orçado para licitação ou contratado em valor expressivamente superior aos preços referenciais de mercado, seja de apenas 1 (um) item, se a licitação ou a contratação for por preços unitários de serviço, seja do valor global do objeto, se a licitação ou a contratação for por tarefa, empreitada por preço global ou empreitada integral, </a:t>
            </a:r>
            <a:r>
              <a:rPr lang="pt-BR" dirty="0" err="1"/>
              <a:t>semi-integrada</a:t>
            </a:r>
            <a:r>
              <a:rPr lang="pt-BR" dirty="0"/>
              <a:t> ou integrada.</a:t>
            </a: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A </a:t>
            </a:r>
            <a:r>
              <a:rPr lang="pt-BR" b="1" dirty="0"/>
              <a:t>Lei 14.133/2021</a:t>
            </a:r>
            <a:r>
              <a:rPr lang="pt-BR" dirty="0"/>
              <a:t> (Nova Lei de Licitações e Contratos - NLLC) define o sobrepreço como uma irregularidade relacionada aos valores orçados ou contratados, antes que qualquer pagamento seja realizado. Diferente do superfaturamento, que ocorre na execução (pagamento), o sobrepreço é um problema de "papel" — seja no edital ou no contrato assinado.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835377" y="596578"/>
            <a:ext cx="681848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 lei estabelece como objetivo do processo licitatório evitar contratações com sobrepreço no </a:t>
            </a:r>
            <a:r>
              <a:rPr lang="pt-BR" b="1" dirty="0"/>
              <a:t>Art. 11, inciso III</a:t>
            </a:r>
            <a:r>
              <a:rPr lang="pt-BR" dirty="0"/>
              <a:t>, e determina a desclassificação de propostas que apresentem preços superiores aos de mercado no </a:t>
            </a:r>
            <a:r>
              <a:rPr lang="pt-BR" b="1" dirty="0"/>
              <a:t>Art. 59, inciso III</a:t>
            </a:r>
            <a:r>
              <a:rPr lang="pt-BR" dirty="0"/>
              <a:t>.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Art. 59. </a:t>
            </a:r>
            <a:r>
              <a:rPr lang="pt-BR" dirty="0"/>
              <a:t>Serão desclassificadas as propostas que: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(...)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III - apresentarem preços inexequíveis ou permanecerem acima do orçamento estimado para a contratação;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846667" y="530578"/>
            <a:ext cx="7191022" cy="261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dirty="0"/>
              <a:t>O sobrepreço é o valor orçado para a licitação ou o valor contratado em montante </a:t>
            </a:r>
            <a:r>
              <a:rPr lang="pt-BR" b="1" dirty="0"/>
              <a:t>expressivamente superior</a:t>
            </a:r>
            <a:r>
              <a:rPr lang="pt-BR" dirty="0"/>
              <a:t> aos preços referenciais de mercado.</a:t>
            </a:r>
            <a:endParaRPr lang="pt-BR" dirty="0"/>
          </a:p>
          <a:p>
            <a:pPr algn="ctr">
              <a:lnSpc>
                <a:spcPct val="200000"/>
              </a:lnSpc>
            </a:pPr>
            <a:endParaRPr lang="pt-BR" dirty="0"/>
          </a:p>
          <a:p>
            <a:pPr algn="ctr">
              <a:lnSpc>
                <a:spcPct val="200000"/>
              </a:lnSpc>
            </a:pPr>
            <a:r>
              <a:rPr lang="pt-BR" dirty="0"/>
              <a:t>O sobrepreço pode ocorrer mesmo que ainda não tenha havido desembolso financeiro por parte da Administração. Se houver o pagamento desse valor a maior, a irregularidade evolui para </a:t>
            </a:r>
            <a:r>
              <a:rPr lang="pt-BR" b="1" dirty="0"/>
              <a:t>superfaturamento</a:t>
            </a:r>
            <a:r>
              <a:rPr lang="pt-BR" dirty="0"/>
              <a:t> (Art. 6º, LVII).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083733" y="383822"/>
            <a:ext cx="6886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Tipos de Sobrepreço</a:t>
            </a:r>
            <a:endParaRPr lang="pt-BR" b="1" dirty="0"/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11150" y="1175490"/>
          <a:ext cx="8521700" cy="1950720"/>
        </p:xfrm>
        <a:graphic>
          <a:graphicData uri="http://schemas.openxmlformats.org/drawingml/2006/table">
            <a:tbl>
              <a:tblPr/>
              <a:tblGrid>
                <a:gridCol w="4260850"/>
                <a:gridCol w="4260850"/>
              </a:tblGrid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Tipo</a:t>
                      </a:r>
                      <a:endParaRPr lang="pt-B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Descrição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Sobrepreço Unitário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Ocorre quando o valor de </a:t>
                      </a: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apenas um item</a:t>
                      </a: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(ou alguns itens específicos) está acima do mercado, mesmo que o valor total da obra ou serviço pareça aceitável.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Sobrepreço Global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Ocorre quando o </a:t>
                      </a:r>
                      <a:r>
                        <a:rPr lang="pt-BR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valor total</a:t>
                      </a:r>
                      <a:r>
                        <a:rPr lang="pt-BR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do objeto (a soma de todos os itens) excede os preços de referência de mercado.</a:t>
                      </a:r>
                      <a:endParaRPr lang="pt-B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767644" y="293511"/>
            <a:ext cx="73264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 JOGO DE PLANILHA</a:t>
            </a:r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Um conceito importante atrelado ao sobrepreço é o </a:t>
            </a:r>
            <a:r>
              <a:rPr lang="pt-BR" b="1" dirty="0"/>
              <a:t>"Jogo de Planilha"</a:t>
            </a:r>
            <a:r>
              <a:rPr lang="pt-BR" dirty="0"/>
              <a:t>. Ele acontece quando o licitante oferece preços baixos em itens que terão pouca execução e preços muito altos (sobrepreço unitário) em itens que provavelmente sofrerão aditivos (aumento de quantidade) durante o contrato, elevando o lucro de forma irregular.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b="1" dirty="0"/>
          </a:p>
          <a:p>
            <a:r>
              <a:rPr lang="pt-BR" dirty="0"/>
              <a:t>Vamos simular uma planilha de reforma simples (Pintura e Piso) para comparar o </a:t>
            </a:r>
            <a:r>
              <a:rPr lang="pt-BR" b="1" dirty="0"/>
              <a:t>Preço de Mercado</a:t>
            </a:r>
            <a:r>
              <a:rPr lang="pt-BR" dirty="0"/>
              <a:t> (Referência), uma </a:t>
            </a:r>
            <a:r>
              <a:rPr lang="pt-BR" b="1" dirty="0"/>
              <a:t>Proposta Justa</a:t>
            </a:r>
            <a:r>
              <a:rPr lang="pt-BR" dirty="0"/>
              <a:t> e uma </a:t>
            </a:r>
            <a:r>
              <a:rPr lang="pt-BR" b="1" dirty="0"/>
              <a:t>Proposta com Jogo de Planilha</a:t>
            </a:r>
            <a:r>
              <a:rPr lang="pt-BR" dirty="0"/>
              <a:t>.</a:t>
            </a:r>
            <a:endParaRPr lang="pt-BR" dirty="0"/>
          </a:p>
          <a:p>
            <a:r>
              <a:rPr lang="pt-BR" dirty="0"/>
              <a:t>Imagine que a Prefeitura estimou que a reforma gastará </a:t>
            </a:r>
            <a:r>
              <a:rPr lang="pt-BR" b="1" dirty="0"/>
              <a:t>100m² de Piso</a:t>
            </a:r>
            <a:r>
              <a:rPr lang="pt-BR" dirty="0"/>
              <a:t> e </a:t>
            </a:r>
            <a:r>
              <a:rPr lang="pt-BR" b="1" dirty="0"/>
              <a:t>500m² de Pintura</a:t>
            </a:r>
            <a:r>
              <a:rPr lang="pt-BR" dirty="0"/>
              <a:t>.</a:t>
            </a:r>
            <a:endParaRPr lang="pt-BR" dirty="0"/>
          </a:p>
          <a:p>
            <a:endParaRPr lang="pt-BR" b="1" dirty="0"/>
          </a:p>
          <a:p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790222" y="2992650"/>
            <a:ext cx="701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 Vitória na Licitação:</a:t>
            </a:r>
            <a:r>
              <a:rPr lang="pt-BR" dirty="0"/>
              <a:t> O licitante com o "Jogo" ganha o contrato porque seu preço global (</a:t>
            </a:r>
            <a:r>
              <a:rPr lang="pt-BR" b="1" dirty="0"/>
              <a:t>R$ 21.000</a:t>
            </a:r>
            <a:r>
              <a:rPr lang="pt-BR" dirty="0"/>
              <a:t>) é o menor de todos, batendo a proposta justa e o preço de mercado.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10602" y="255270"/>
          <a:ext cx="8521698" cy="2316480"/>
        </p:xfrm>
        <a:graphic>
          <a:graphicData uri="http://schemas.openxmlformats.org/drawingml/2006/table">
            <a:tbl>
              <a:tblPr/>
              <a:tblGrid>
                <a:gridCol w="1420283"/>
                <a:gridCol w="1420283"/>
                <a:gridCol w="1420283"/>
                <a:gridCol w="1420283"/>
                <a:gridCol w="1420283"/>
                <a:gridCol w="1420283"/>
              </a:tblGrid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Item de Serviço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Qtd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Preço Mercado (Unit.)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Total Mercado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Proposta Justa (Vence a obra?)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Proposta com Jogo (Vencedora)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1. Colocação de Piso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100m²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R$ 80,00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R$ 8.000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R$ 75,00 (R$ 7.500)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R$ 140,00</a:t>
                      </a: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(R$ 14.000)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2. Pintura de Paredes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500m²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R$ 30,00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R$ 15.000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R$ 28,00 (R$ 14.000)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R$ 14,00</a:t>
                      </a: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(R$ 7.000)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VALOR GLOBAL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-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-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R$ 23.000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R$ 21.500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R$ 21.000</a:t>
                      </a:r>
                      <a:endParaRPr lang="pt-B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10600" y="794490"/>
          <a:ext cx="8521700" cy="2712720"/>
        </p:xfrm>
        <a:graphic>
          <a:graphicData uri="http://schemas.openxmlformats.org/drawingml/2006/table">
            <a:tbl>
              <a:tblPr/>
              <a:tblGrid>
                <a:gridCol w="2937404"/>
                <a:gridCol w="2937404"/>
                <a:gridCol w="2646892"/>
              </a:tblGrid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Tipo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Foco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Risco Principal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Unitário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Um único produto/serviço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Pagamento indevido em itens isolados.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Global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Valor total do contrato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Prejuízo direto ao erário no fechamento do negócio.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Jogo de Planilha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Distribuição dos preços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Manipulação de lucros através de aditivos contratuais.</a:t>
                      </a:r>
                      <a:endParaRPr lang="pt-B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259"/>
            <a:ext cx="9144000" cy="21188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17" y="146755"/>
            <a:ext cx="7917905" cy="38833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58400" y="596800"/>
            <a:ext cx="7009200" cy="391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highlight>
                  <a:srgbClr val="FFFFFF"/>
                </a:highlight>
              </a:rPr>
              <a:t>LEONARDO BEUMER CARDOSO</a:t>
            </a:r>
            <a:endParaRPr lang="pt-BR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05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/>
              <a:t>Licenciado em Matemática pela Faculdade Estadual de Educação Ciências e Letras de Paranavaí (2009) </a:t>
            </a:r>
            <a:endParaRPr lang="pt-BR" sz="1100" dirty="0"/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/>
              <a:t>Atuo na gestão pública há 16 anos, sempre com licitações</a:t>
            </a:r>
            <a:endParaRPr lang="pt-BR" sz="1100" dirty="0"/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Coordenação de elaboração de PCA (Plano de contratação Anual) dos municípios de Indianópolis (2024) e Guaporema (2025 e 2026)</a:t>
            </a:r>
            <a:endParaRPr lang="pt-BR" sz="1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Especialista em Educação de Matemática e Física</a:t>
            </a:r>
            <a:endParaRPr lang="pt-BR" sz="1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Certificação Profissional da Secretaria da Previdência - SPREV pela TOTUM, Certificação do responsável pela gestão dos recursos e membros do comitê de investimentos do RPPS, Aprovação prévia em exame por prova e títulos</a:t>
            </a:r>
            <a:endParaRPr lang="pt-BR" sz="1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/>
              <a:t>Graduado em administração pela Faculdade Cidade Verde em 2024</a:t>
            </a:r>
            <a:endParaRPr lang="pt-BR" sz="1100" dirty="0"/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Especialista em Licitações e Contratos da Faculdade Pólis </a:t>
            </a:r>
            <a:r>
              <a:rPr lang="pt-B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Civitas</a:t>
            </a: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, através do programa de capacitação AMP ITAIPU 4.0 em 2024</a:t>
            </a:r>
            <a:endParaRPr lang="pt-BR" sz="1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MBA em Gestão Pública pela Radiante Centro Educacional em 2024</a:t>
            </a:r>
            <a:endParaRPr sz="1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3" y="451556"/>
            <a:ext cx="7913510" cy="36060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89" y="100013"/>
            <a:ext cx="8048978" cy="41107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699911" y="406400"/>
            <a:ext cx="801511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/>
              <a:t>Prevenção ao Sobrepreço (Fase de Planejamento)</a:t>
            </a:r>
            <a:endParaRPr lang="pt-BR" b="1" dirty="0"/>
          </a:p>
          <a:p>
            <a:pPr>
              <a:lnSpc>
                <a:spcPct val="200000"/>
              </a:lnSpc>
            </a:pPr>
            <a:r>
              <a:rPr lang="pt-BR" dirty="0"/>
              <a:t>O sobrepreço se evita com um </a:t>
            </a:r>
            <a:r>
              <a:rPr lang="pt-BR" b="1" dirty="0"/>
              <a:t>orçamento realista</a:t>
            </a:r>
            <a:r>
              <a:rPr lang="pt-BR" dirty="0"/>
              <a:t>. Se a base está errada, todo o resto falha.</a:t>
            </a:r>
            <a:endParaRPr lang="pt-BR" dirty="0"/>
          </a:p>
          <a:p>
            <a:pPr>
              <a:lnSpc>
                <a:spcPct val="200000"/>
              </a:lnSpc>
            </a:pPr>
            <a:r>
              <a:rPr lang="pt-BR" b="1" dirty="0"/>
              <a:t>Pesquisa de Preços Ampla (Art. 23):</a:t>
            </a:r>
            <a:r>
              <a:rPr lang="pt-BR" dirty="0"/>
              <a:t> Não se limite a três orçamentos de fornecedores (que podem estar combinados). Use obrigatoriamente o </a:t>
            </a:r>
            <a:r>
              <a:rPr lang="pt-BR" b="1" dirty="0"/>
              <a:t>Painel de Preços</a:t>
            </a:r>
            <a:r>
              <a:rPr lang="pt-BR" dirty="0"/>
              <a:t>, contratações similares de outros órgãos e tabelas oficiais (SINAPI/SICRO).</a:t>
            </a:r>
            <a:endParaRPr lang="pt-BR" dirty="0"/>
          </a:p>
          <a:p>
            <a:pPr>
              <a:lnSpc>
                <a:spcPct val="200000"/>
              </a:lnSpc>
            </a:pPr>
            <a:r>
              <a:rPr lang="pt-BR" b="1" dirty="0"/>
              <a:t>Orçamento Detalhado (Planilha de Custos):</a:t>
            </a:r>
            <a:r>
              <a:rPr lang="pt-BR" dirty="0"/>
              <a:t> Exigir a decomposição de todos os custos unitários. Onde há "verba global" sem detalhamento, há esconderijo para sobrepreço.</a:t>
            </a:r>
            <a:endParaRPr lang="pt-BR" dirty="0"/>
          </a:p>
          <a:p>
            <a:pPr>
              <a:lnSpc>
                <a:spcPct val="200000"/>
              </a:lnSpc>
            </a:pPr>
            <a:r>
              <a:rPr lang="pt-BR" b="1" dirty="0"/>
              <a:t>Matriz de Riscos (Art. 103):</a:t>
            </a:r>
            <a:r>
              <a:rPr lang="pt-BR" dirty="0"/>
              <a:t> Definir no edital quem paga por imprevistos. Isso evita que as empresas "inflem" o preço preventivamente para cobrir riscos que deveriam ser da Administração.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508000" y="632178"/>
            <a:ext cx="774417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SUPERFATURAMENTO</a:t>
            </a:r>
            <a:endParaRPr lang="pt-BR" b="1" dirty="0"/>
          </a:p>
          <a:p>
            <a:endParaRPr lang="pt-BR" dirty="0"/>
          </a:p>
          <a:p>
            <a:r>
              <a:rPr lang="pt-BR" dirty="0"/>
              <a:t>Diferente do sobrepreço (que é um valor estimado ou contratado elevado), o </a:t>
            </a:r>
            <a:r>
              <a:rPr lang="pt-BR" b="1" dirty="0"/>
              <a:t>superfaturamento</a:t>
            </a:r>
            <a:r>
              <a:rPr lang="pt-BR" dirty="0"/>
              <a:t> é o dano financeiro efetivo ao patrimônio público ocorrido durante a </a:t>
            </a:r>
            <a:r>
              <a:rPr lang="pt-BR" b="1" dirty="0"/>
              <a:t>execução</a:t>
            </a:r>
            <a:r>
              <a:rPr lang="pt-BR" dirty="0"/>
              <a:t> do contrato.</a:t>
            </a:r>
            <a:endParaRPr lang="pt-BR" dirty="0"/>
          </a:p>
          <a:p>
            <a:endParaRPr lang="pt-BR" dirty="0"/>
          </a:p>
          <a:p>
            <a:r>
              <a:rPr lang="pt-BR" dirty="0"/>
              <a:t>A Lei 14.133/2021 (Art. 6º, inciso LVII) define como o dano provocado ao patrimônio público caracterizado por: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a)</a:t>
            </a:r>
            <a:r>
              <a:rPr lang="pt-BR" dirty="0"/>
              <a:t> medição de quantidades superiores às efetivamente executadas ou fornecidas;</a:t>
            </a:r>
            <a:endParaRPr lang="pt-BR" dirty="0"/>
          </a:p>
          <a:p>
            <a:r>
              <a:rPr lang="pt-BR" b="1" dirty="0"/>
              <a:t>b)</a:t>
            </a:r>
            <a:r>
              <a:rPr lang="pt-BR" dirty="0"/>
              <a:t> deficiência na execução de obras e de serviços de engenharia que resulte em diminuição da sua qualidade, vida útil ou segurança;</a:t>
            </a:r>
            <a:endParaRPr lang="pt-BR" dirty="0"/>
          </a:p>
          <a:p>
            <a:r>
              <a:rPr lang="pt-BR" b="1" dirty="0"/>
              <a:t>c)</a:t>
            </a:r>
            <a:r>
              <a:rPr lang="pt-BR" dirty="0"/>
              <a:t> alterações no orçamento de obras e de serviços de engenharia que causem desequilíbrio econômico-financeiro do contrato em favor do contratado;</a:t>
            </a:r>
            <a:endParaRPr lang="pt-BR" dirty="0"/>
          </a:p>
          <a:p>
            <a:r>
              <a:rPr lang="pt-BR" b="1" dirty="0"/>
              <a:t>d)</a:t>
            </a:r>
            <a:r>
              <a:rPr lang="pt-BR" dirty="0"/>
              <a:t> outras alterações de cláusulas financeiras que gerem recebimentos contratuais antecipados, distorção do cronograma físico-financeiro, prorrogação injustificada do prazo contratual com custos adicionais para a Administração ou reajuste irregular de preços;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575733" y="666044"/>
            <a:ext cx="75861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dirty="0"/>
              <a:t>Em resumo:</a:t>
            </a:r>
            <a:endParaRPr lang="pt-BR" dirty="0"/>
          </a:p>
          <a:p>
            <a:pPr>
              <a:lnSpc>
                <a:spcPct val="200000"/>
              </a:lnSpc>
            </a:pPr>
            <a:endParaRPr lang="pt-BR" dirty="0"/>
          </a:p>
          <a:p>
            <a:pPr>
              <a:lnSpc>
                <a:spcPct val="200000"/>
              </a:lnSpc>
            </a:pPr>
            <a:r>
              <a:rPr lang="pt-BR" dirty="0"/>
              <a:t>Pagamento por serviços não executados ou bens não entregues.</a:t>
            </a:r>
            <a:endParaRPr lang="pt-BR" dirty="0"/>
          </a:p>
          <a:p>
            <a:pPr>
              <a:lnSpc>
                <a:spcPct val="200000"/>
              </a:lnSpc>
            </a:pPr>
            <a:r>
              <a:rPr lang="pt-BR" dirty="0"/>
              <a:t>Pagamento acima dos preços de mercado.</a:t>
            </a:r>
            <a:endParaRPr lang="pt-BR" dirty="0"/>
          </a:p>
          <a:p>
            <a:pPr>
              <a:lnSpc>
                <a:spcPct val="200000"/>
              </a:lnSpc>
            </a:pPr>
            <a:r>
              <a:rPr lang="pt-BR" dirty="0"/>
              <a:t>Alterações contratuais (aditivos) que beneficiam o contratado sem justificativa.</a:t>
            </a:r>
            <a:endParaRPr lang="pt-BR" dirty="0"/>
          </a:p>
          <a:p>
            <a:pPr>
              <a:lnSpc>
                <a:spcPct val="200000"/>
              </a:lnSpc>
            </a:pPr>
            <a:r>
              <a:rPr lang="pt-BR" dirty="0"/>
              <a:t>Deficiência na qualidade dos produtos ou serviços entregues.</a:t>
            </a:r>
            <a:endParaRPr lang="pt-BR" dirty="0"/>
          </a:p>
          <a:p>
            <a:pPr>
              <a:lnSpc>
                <a:spcPct val="200000"/>
              </a:lnSpc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587022" y="372533"/>
            <a:ext cx="7699022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TIPOS DE SUPERFATURAMENTO</a:t>
            </a:r>
            <a:endParaRPr lang="pt-BR" b="1" dirty="0"/>
          </a:p>
          <a:p>
            <a:pPr algn="ctr"/>
            <a:endParaRPr lang="pt-BR" b="1" dirty="0"/>
          </a:p>
          <a:p>
            <a:pPr algn="just">
              <a:lnSpc>
                <a:spcPct val="200000"/>
              </a:lnSpc>
            </a:pPr>
            <a:r>
              <a:rPr lang="pt-BR" b="1" dirty="0"/>
              <a:t>1. Superfaturamento por Preço Excessivo</a:t>
            </a:r>
            <a:endParaRPr lang="pt-BR" b="1" dirty="0"/>
          </a:p>
          <a:p>
            <a:pPr algn="just">
              <a:lnSpc>
                <a:spcPct val="200000"/>
              </a:lnSpc>
            </a:pPr>
            <a:r>
              <a:rPr lang="pt-BR" dirty="0"/>
              <a:t>É o desdobramento direto do sobrepreço. O contrato foi assinado com valores acima de mercado e, ao efetuar o pagamento, o dano se concretiza.</a:t>
            </a:r>
            <a:endParaRPr lang="pt-BR" dirty="0"/>
          </a:p>
          <a:p>
            <a:pPr algn="just">
              <a:lnSpc>
                <a:spcPct val="200000"/>
              </a:lnSpc>
            </a:pPr>
            <a:endParaRPr lang="pt-BR" dirty="0"/>
          </a:p>
          <a:p>
            <a:pPr algn="just">
              <a:lnSpc>
                <a:spcPct val="200000"/>
              </a:lnSpc>
            </a:pPr>
            <a:r>
              <a:rPr lang="pt-BR" dirty="0"/>
              <a:t>Exemplo: Pagamento de faturas com valores superiores aos preços de mercado para os bens ou serviços efetivamente entregues.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688622" y="699911"/>
            <a:ext cx="74506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2. Superfaturamento por Quantidade Indevida (Medição Fictícia)</a:t>
            </a:r>
            <a:endParaRPr lang="pt-BR" b="1" dirty="0"/>
          </a:p>
          <a:p>
            <a:r>
              <a:rPr lang="pt-BR" dirty="0"/>
              <a:t>Ocorre quando a Administração paga por uma quantidade maior do que a que foi realmente entregue ou executada. É o famoso "pagar por 100 e receber 80".</a:t>
            </a:r>
            <a:endParaRPr lang="pt-BR" dirty="0"/>
          </a:p>
          <a:p>
            <a:r>
              <a:rPr lang="pt-BR" b="1" dirty="0"/>
              <a:t>Exemplo:</a:t>
            </a:r>
            <a:r>
              <a:rPr lang="pt-BR" dirty="0"/>
              <a:t> Em uma obra, a planilha de medição indica que foram usados 50 sacos de cimento, mas na estrutura real só foram aplicados 30. Os 20 sacos de diferença são superfaturamento.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3. Superfaturamento por Alteração de Qualidade (Substituição de Materiais)</a:t>
            </a:r>
            <a:endParaRPr lang="pt-BR" b="1" dirty="0"/>
          </a:p>
          <a:p>
            <a:r>
              <a:rPr lang="pt-BR" dirty="0"/>
              <a:t>A empresa entrega um produto de marca ou qualidade inferior àquela que foi licitada e paga, mas cobra o preço do produto de primeira linha.</a:t>
            </a:r>
            <a:endParaRPr lang="pt-BR" dirty="0"/>
          </a:p>
          <a:p>
            <a:r>
              <a:rPr lang="pt-BR" b="1" dirty="0"/>
              <a:t>Exemplo:</a:t>
            </a:r>
            <a:r>
              <a:rPr lang="pt-BR" dirty="0"/>
              <a:t> O edital exigia porcelanato de alta resistência, mas a empresa instala cerâmica comum e recebe o valor do porcelanato.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699911" y="440267"/>
            <a:ext cx="77441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4. Superfaturamento por Jogo de Planilha (Execução)</a:t>
            </a:r>
            <a:endParaRPr lang="pt-BR" b="1" dirty="0"/>
          </a:p>
          <a:p>
            <a:r>
              <a:rPr lang="pt-BR" dirty="0"/>
              <a:t>Lembra do "jogo de planilha" que vimos no sobrepreço? Ele vira superfaturamento na execução quando o cronograma é manipulado para executar apenas os itens com preços superfaturados e abandonar ou adiar os itens com preços baixos.</a:t>
            </a:r>
            <a:endParaRPr lang="pt-BR" dirty="0"/>
          </a:p>
          <a:p>
            <a:endParaRPr lang="pt-BR" b="1" dirty="0"/>
          </a:p>
          <a:p>
            <a:r>
              <a:rPr lang="pt-BR" dirty="0"/>
              <a:t>"Distorção do cronograma físico-financeiro para priorizar o desembolso de itens com maior margem de lucro (preços </a:t>
            </a:r>
            <a:r>
              <a:rPr lang="pt-BR" dirty="0" err="1"/>
              <a:t>sobreestimados</a:t>
            </a:r>
            <a:r>
              <a:rPr lang="pt-BR" dirty="0"/>
              <a:t>)."</a:t>
            </a:r>
            <a:endParaRPr lang="pt-BR" dirty="0"/>
          </a:p>
          <a:p>
            <a:endParaRPr lang="pt-BR" b="1" dirty="0"/>
          </a:p>
          <a:p>
            <a:r>
              <a:rPr lang="pt-BR" b="1" dirty="0"/>
              <a:t>5. Superfaturamento por Deficiência na Execução</a:t>
            </a:r>
            <a:endParaRPr lang="pt-BR" b="1" dirty="0"/>
          </a:p>
          <a:p>
            <a:r>
              <a:rPr lang="pt-BR" dirty="0"/>
              <a:t>O serviço é feito, mas de forma tão precária que não atende à finalidade ou exigirá reparos imediatos. O valor pago torna-se um prejuízo porque o objeto não tem a utilidade esperada.</a:t>
            </a:r>
            <a:endParaRPr lang="pt-BR" dirty="0"/>
          </a:p>
          <a:p>
            <a:endParaRPr lang="pt-BR" b="1" dirty="0"/>
          </a:p>
          <a:p>
            <a:r>
              <a:rPr lang="pt-BR" b="1" dirty="0"/>
              <a:t>Exemplo:</a:t>
            </a:r>
            <a:r>
              <a:rPr lang="pt-BR" dirty="0"/>
              <a:t> Uma pintura de fachada que descasca em um mês por falta de preparação da parede (fundo preparador), embora o serviço tenha sido pago integralmente.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914400" y="214489"/>
            <a:ext cx="7394222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/>
              <a:t>1. Responsabilidade Solidária (O "Combo" de Culpa)</a:t>
            </a:r>
            <a:endParaRPr lang="pt-BR" b="1" dirty="0"/>
          </a:p>
          <a:p>
            <a:pPr>
              <a:lnSpc>
                <a:spcPct val="200000"/>
              </a:lnSpc>
            </a:pPr>
            <a:r>
              <a:rPr lang="pt-BR" dirty="0"/>
              <a:t>O </a:t>
            </a:r>
            <a:r>
              <a:rPr lang="pt-BR" b="1" dirty="0"/>
              <a:t>Art. 160</a:t>
            </a:r>
            <a:r>
              <a:rPr lang="pt-BR" dirty="0"/>
              <a:t> da Nova Lei é o pilar aqui. Ele estabelece que, se houver dano ao erário (superfaturamento), a responsabilidade é </a:t>
            </a:r>
            <a:r>
              <a:rPr lang="pt-BR" b="1" dirty="0"/>
              <a:t>solidária</a:t>
            </a:r>
            <a:r>
              <a:rPr lang="pt-BR" dirty="0"/>
              <a:t>.</a:t>
            </a:r>
            <a:endParaRPr lang="pt-BR" dirty="0"/>
          </a:p>
          <a:p>
            <a:pPr>
              <a:lnSpc>
                <a:spcPct val="200000"/>
              </a:lnSpc>
            </a:pPr>
            <a:r>
              <a:rPr lang="pt-BR" b="1" dirty="0"/>
              <a:t>O Contratado (Empresa):</a:t>
            </a:r>
            <a:r>
              <a:rPr lang="pt-BR" dirty="0"/>
              <a:t> Quem recebeu o dinheiro indevido.</a:t>
            </a:r>
            <a:endParaRPr lang="pt-BR" dirty="0"/>
          </a:p>
          <a:p>
            <a:pPr>
              <a:lnSpc>
                <a:spcPct val="200000"/>
              </a:lnSpc>
            </a:pPr>
            <a:r>
              <a:rPr lang="pt-BR" b="1" dirty="0"/>
              <a:t>O Agente Público Responsável:</a:t>
            </a:r>
            <a:r>
              <a:rPr lang="pt-BR" dirty="0"/>
              <a:t> Quem permitiu, aprovou ou atestou o pagamento.</a:t>
            </a:r>
            <a:endParaRPr lang="pt-BR" dirty="0"/>
          </a:p>
          <a:p>
            <a:pPr>
              <a:lnSpc>
                <a:spcPct val="200000"/>
              </a:lnSpc>
            </a:pPr>
            <a:endParaRPr lang="pt-BR" dirty="0"/>
          </a:p>
          <a:p>
            <a:pPr>
              <a:lnSpc>
                <a:spcPct val="200000"/>
              </a:lnSpc>
            </a:pPr>
            <a:r>
              <a:rPr lang="pt-BR" dirty="0"/>
              <a:t>"A Administração e o Particular respondem juntos pelo dano. O Estado pode cobrar a dívida de qualquer um deles (ou de todos)."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733778" y="587022"/>
            <a:ext cx="7360355" cy="418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2. Quem são os Agentes Públicos Envolvidos?</a:t>
            </a:r>
            <a:endParaRPr lang="pt-BR" b="1" dirty="0"/>
          </a:p>
          <a:p>
            <a:r>
              <a:rPr lang="pt-BR" dirty="0"/>
              <a:t>A responsabilidade não cai no colo de qualquer um; ela segue a "cadeia de comando" do erro:</a:t>
            </a:r>
            <a:endParaRPr lang="pt-BR" dirty="0"/>
          </a:p>
          <a:p>
            <a:endParaRPr lang="pt-BR" b="1" dirty="0"/>
          </a:p>
          <a:p>
            <a:r>
              <a:rPr lang="pt-BR" b="1" dirty="0"/>
              <a:t>No Sobrepreço (Fase de Planejamento/Licitação)</a:t>
            </a:r>
            <a:endParaRPr lang="pt-BR" b="1" dirty="0"/>
          </a:p>
          <a:p>
            <a:r>
              <a:rPr lang="pt-BR" b="1" dirty="0"/>
              <a:t>Projetista/Orçamentista:</a:t>
            </a:r>
            <a:r>
              <a:rPr lang="pt-BR" dirty="0"/>
              <a:t> Quem elaborou a planilha com preços acima de mercado.</a:t>
            </a:r>
            <a:endParaRPr lang="pt-BR" dirty="0"/>
          </a:p>
          <a:p>
            <a:r>
              <a:rPr lang="pt-BR" b="1" dirty="0"/>
              <a:t>Autoridade que homologou:</a:t>
            </a:r>
            <a:r>
              <a:rPr lang="pt-BR" dirty="0"/>
              <a:t> Quem assinou o edital ou o resultado da licitação sem conferir a conformidade dos preços.</a:t>
            </a:r>
            <a:endParaRPr lang="pt-BR" dirty="0"/>
          </a:p>
          <a:p>
            <a:r>
              <a:rPr lang="pt-BR" b="1" dirty="0"/>
              <a:t>Parecerista Jurídico/Técnico:</a:t>
            </a:r>
            <a:r>
              <a:rPr lang="pt-BR" dirty="0"/>
              <a:t> Se houve alerta sobre o preço e ele foi ignorado, ou se deram sinal verde para um erro grosseiro.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No Superfaturamento (Fase de Execução)</a:t>
            </a:r>
            <a:endParaRPr lang="pt-BR" b="1" dirty="0"/>
          </a:p>
          <a:p>
            <a:r>
              <a:rPr lang="pt-BR" b="1" dirty="0"/>
              <a:t>Fiscal do Contrato:</a:t>
            </a:r>
            <a:r>
              <a:rPr lang="pt-BR" dirty="0"/>
              <a:t> É a figura mais exposta. É quem diz "o serviço foi feito, pode pagar". Se ele atestar algo que não foi entregue ou com qualidade inferior, ele é o primeiro responsável.</a:t>
            </a:r>
            <a:endParaRPr lang="pt-BR" dirty="0"/>
          </a:p>
          <a:p>
            <a:r>
              <a:rPr lang="pt-BR" b="1" dirty="0"/>
              <a:t>Gestor do Contrato:</a:t>
            </a:r>
            <a:r>
              <a:rPr lang="pt-BR" dirty="0"/>
              <a:t> Quem coordena os fiscais e autoriza os pagamentos.</a:t>
            </a:r>
            <a:endParaRPr lang="pt-BR" dirty="0"/>
          </a:p>
          <a:p>
            <a:r>
              <a:rPr lang="pt-BR" b="1" dirty="0"/>
              <a:t>Agente de Contratação / Pregoeiro:</a:t>
            </a:r>
            <a:r>
              <a:rPr lang="pt-BR" dirty="0"/>
              <a:t> Se permitiu alterações contratuais (aditivos) ilegais que geraram o superfaturamento.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3002844" y="654756"/>
            <a:ext cx="488929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Licitação</a:t>
            </a:r>
            <a:r>
              <a:rPr lang="pt-BR" dirty="0"/>
              <a:t>: “procedimento administrativo pelo qual um ente público, no exercício da função administrativa, abre a todos os interessados, que se sujeite às condições fixadas no edital, a possibilidade de formularem propostas dentre as quais selecionará e aceitará </a:t>
            </a:r>
            <a:r>
              <a:rPr lang="pt-BR" u="sng" dirty="0"/>
              <a:t>a mais conveniente para a celebração do contrato</a:t>
            </a:r>
            <a:r>
              <a:rPr lang="pt-BR" dirty="0"/>
              <a:t>” (Maria Sylvia Zanella Di Pietro)</a:t>
            </a:r>
            <a:endParaRPr lang="pt-BR" dirty="0"/>
          </a:p>
          <a:p>
            <a:pPr>
              <a:lnSpc>
                <a:spcPct val="150000"/>
              </a:lnSpc>
            </a:pPr>
            <a:br>
              <a:rPr lang="pt-BR" dirty="0"/>
            </a:br>
            <a:r>
              <a:rPr lang="pt-BR" b="1" dirty="0"/>
              <a:t>Licitação</a:t>
            </a:r>
            <a:r>
              <a:rPr lang="pt-BR" dirty="0"/>
              <a:t>: “é o processo administrativo utilizado pela Administração Pública e pelas demais pessoas indicadas pela lei com o objetivo de selecionar a melhor proposta, por meio de critérios objetivos e impessoais, para celebração de contratos” (Rafael Carvalho Rezende Oliveira) </a:t>
            </a:r>
            <a:br>
              <a:rPr lang="pt-BR" dirty="0"/>
            </a:br>
            <a:endParaRPr lang="pt-BR" b="1" dirty="0"/>
          </a:p>
          <a:p>
            <a:endParaRPr lang="pt-BR" b="1" dirty="0"/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838"/>
            <a:ext cx="2939966" cy="171816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745067" y="440267"/>
            <a:ext cx="7586133" cy="390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Estudo de Caso: A Obra da Unidade de Saúde "X“</a:t>
            </a:r>
            <a:endParaRPr lang="pt-BR" b="1" dirty="0"/>
          </a:p>
          <a:p>
            <a:endParaRPr lang="pt-BR" dirty="0"/>
          </a:p>
          <a:p>
            <a:pPr>
              <a:lnSpc>
                <a:spcPct val="200000"/>
              </a:lnSpc>
            </a:pPr>
            <a:r>
              <a:rPr lang="pt-BR" dirty="0"/>
              <a:t>A Prefeitura lança um edital para construir uma UBS. No orçamento base (planilha do edital), o item </a:t>
            </a:r>
            <a:r>
              <a:rPr lang="pt-BR" b="1" dirty="0"/>
              <a:t>"Piso Vinílico Hospitalar"</a:t>
            </a:r>
            <a:r>
              <a:rPr lang="pt-BR" dirty="0"/>
              <a:t> é cotado a </a:t>
            </a:r>
            <a:r>
              <a:rPr lang="pt-BR" b="1" dirty="0"/>
              <a:t>R$ 250,00/m²</a:t>
            </a:r>
            <a:r>
              <a:rPr lang="pt-BR" dirty="0"/>
              <a:t>, enquanto a tabela oficial (SINAPI) indica </a:t>
            </a:r>
            <a:r>
              <a:rPr lang="pt-BR" b="1" dirty="0"/>
              <a:t>R$ 150,00/m²</a:t>
            </a:r>
            <a:r>
              <a:rPr lang="pt-BR" dirty="0"/>
              <a:t>.</a:t>
            </a:r>
            <a:endParaRPr lang="pt-BR" dirty="0"/>
          </a:p>
          <a:p>
            <a:pPr>
              <a:lnSpc>
                <a:spcPct val="200000"/>
              </a:lnSpc>
            </a:pPr>
            <a:endParaRPr lang="pt-BR" dirty="0"/>
          </a:p>
          <a:p>
            <a:pPr>
              <a:lnSpc>
                <a:spcPct val="200000"/>
              </a:lnSpc>
            </a:pPr>
            <a:r>
              <a:rPr lang="pt-BR" dirty="0"/>
              <a:t>O edital é publicado com </a:t>
            </a:r>
            <a:r>
              <a:rPr lang="pt-BR" b="1" dirty="0"/>
              <a:t>Sobrepreço Unitário</a:t>
            </a:r>
            <a:r>
              <a:rPr lang="pt-BR" dirty="0"/>
              <a:t> de 66%. A empresa "Construtora Alfa" vence a licitação mantendo esse preço.</a:t>
            </a:r>
            <a:endParaRPr lang="pt-BR" dirty="0"/>
          </a:p>
          <a:p>
            <a:pPr>
              <a:lnSpc>
                <a:spcPct val="200000"/>
              </a:lnSpc>
            </a:pPr>
            <a:endParaRPr lang="pt-BR" dirty="0"/>
          </a:p>
          <a:p>
            <a:pPr>
              <a:lnSpc>
                <a:spcPct val="200000"/>
              </a:lnSpc>
            </a:pPr>
            <a:r>
              <a:rPr lang="pt-BR" dirty="0"/>
              <a:t>a) De quem é a responsabilidade?</a:t>
            </a:r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790222" y="587022"/>
            <a:ext cx="7382934" cy="3284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A Execução</a:t>
            </a:r>
            <a:endParaRPr lang="pt-BR" b="1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Durante a obra, o </a:t>
            </a:r>
            <a:r>
              <a:rPr lang="pt-BR" b="1" dirty="0"/>
              <a:t>Fiscal do Contrato</a:t>
            </a:r>
            <a:r>
              <a:rPr lang="pt-BR" dirty="0"/>
              <a:t> atesta a medição de </a:t>
            </a:r>
            <a:r>
              <a:rPr lang="pt-BR" b="1" dirty="0"/>
              <a:t>1.000m²</a:t>
            </a:r>
            <a:r>
              <a:rPr lang="pt-BR" dirty="0"/>
              <a:t> de piso instalado. No entanto: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Fato A:</a:t>
            </a:r>
            <a:r>
              <a:rPr lang="pt-BR" dirty="0"/>
              <a:t> Só foram instalados </a:t>
            </a:r>
            <a:r>
              <a:rPr lang="pt-BR" b="1" dirty="0"/>
              <a:t>800m²</a:t>
            </a:r>
            <a:r>
              <a:rPr lang="pt-BR" dirty="0"/>
              <a:t> (os outros 200m² ficaram no contrapiso bruto em áreas de depósito).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Fato B:</a:t>
            </a:r>
            <a:r>
              <a:rPr lang="pt-BR" dirty="0"/>
              <a:t> O material utilizado não foi o hospitalar de alta resistência, mas um piso comum de </a:t>
            </a:r>
            <a:r>
              <a:rPr lang="pt-BR" b="1" dirty="0"/>
              <a:t>R$ 60,00/m²</a:t>
            </a:r>
            <a:r>
              <a:rPr lang="pt-BR" dirty="0"/>
              <a:t>.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Que tipo de superfaturamento temos nesta situação?</a:t>
            </a:r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553156" y="553156"/>
            <a:ext cx="766515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O Tribunal de Contas realiza uma auditoria e identifica o prejuízo de </a:t>
            </a:r>
            <a:r>
              <a:rPr lang="pt-BR" b="1" dirty="0"/>
              <a:t>R$ 190.000,00</a:t>
            </a:r>
            <a:r>
              <a:rPr lang="pt-BR" dirty="0"/>
              <a:t> (diferença entre o pago e o executado).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Responsabilidade da Empresa (Alfa):</a:t>
            </a:r>
            <a:r>
              <a:rPr lang="pt-BR" dirty="0"/>
              <a:t> Deve devolver o valor recebido indevidamente. Como a empresa tentou ocultar bens, o juiz aplica a </a:t>
            </a:r>
            <a:r>
              <a:rPr lang="pt-BR" b="1" dirty="0"/>
              <a:t>Desconsideração da Personalidade Jurídica (Art. 160)</a:t>
            </a:r>
            <a:r>
              <a:rPr lang="pt-BR" dirty="0"/>
              <a:t> para atingir os bens dos sócios.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Responsabilidade do Fiscal:</a:t>
            </a:r>
            <a:r>
              <a:rPr lang="pt-BR" dirty="0"/>
              <a:t> Responde por </a:t>
            </a:r>
            <a:r>
              <a:rPr lang="pt-BR" b="1" dirty="0"/>
              <a:t>Erro Grosseiro</a:t>
            </a:r>
            <a:r>
              <a:rPr lang="pt-BR" dirty="0"/>
              <a:t>, pois atestou uma metragem que não existia e uma qualidade inferior à do edital. Ele é multado e obrigado a ressarcir o erário solidariamente com a empresa.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Responsabilidade do Orçamentista:</a:t>
            </a:r>
            <a:r>
              <a:rPr lang="pt-BR" dirty="0"/>
              <a:t> Recebe sanção administrativa por não ter consultado as tabelas oficiais (SINAPI) na fase de planejamento, gerando o sobrepreço inicial.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042987"/>
            <a:ext cx="8696325" cy="30575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7993420" cy="422204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553156" y="485422"/>
            <a:ext cx="8105422" cy="360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Prevenção ao Superfaturamento (Fase de Execução)</a:t>
            </a:r>
            <a:endParaRPr lang="pt-BR" b="1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Aqui o foco é a </a:t>
            </a:r>
            <a:r>
              <a:rPr lang="pt-BR" b="1" dirty="0"/>
              <a:t>fiscalização rigorosa</a:t>
            </a:r>
            <a:r>
              <a:rPr lang="pt-BR" dirty="0"/>
              <a:t>. O superfaturamento é um desvio de execução.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b="1" dirty="0"/>
          </a:p>
          <a:p>
            <a:pPr>
              <a:lnSpc>
                <a:spcPct val="150000"/>
              </a:lnSpc>
            </a:pPr>
            <a:r>
              <a:rPr lang="pt-BR" b="1" dirty="0"/>
              <a:t>Segregação de Funções (Art. 7º):</a:t>
            </a:r>
            <a:r>
              <a:rPr lang="pt-BR" dirty="0"/>
              <a:t> Quem planeja não licita, e quem licita não fiscaliza. Isso evita "acordos" entre o orçamentista e o fiscal para ignorar preços altos.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Diário de Obra Digital e Medições Reais:</a:t>
            </a:r>
            <a:r>
              <a:rPr lang="pt-BR" dirty="0"/>
              <a:t> Proibir medições por "estimativa". O pagamento só deve ocorrer após a comprovação física (fotos, relatórios técnicos, ensaios de qualidade).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Gestão de Aditivos:</a:t>
            </a:r>
            <a:r>
              <a:rPr lang="pt-BR" dirty="0"/>
              <a:t> Limitar alterações contratuais. A Lei 14.133 exige justificativa técnica robusta para qualquer acréscimo, verificando se o novo item não está com preço acima de mercado (evitando o "jogo de planilha").</a:t>
            </a:r>
            <a:endParaRPr lang="pt-B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965200" y="304801"/>
            <a:ext cx="7213600" cy="5223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INEXEQUIBILIDADE DA PROPOSTA</a:t>
            </a:r>
            <a:endParaRPr lang="pt-BR" b="1" dirty="0"/>
          </a:p>
          <a:p>
            <a:pPr algn="ctr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A lei nova busca evitar que o "barato saia caro". O processo funciona assim: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§ 4º No caso de obras e serviços de engenharia, serão consideradas inexequíveis as propostas cujos valores forem inferiores a 75% (setenta e cinco por cento) do valor orçado pela Administração.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O Princípio do Contraditório:</a:t>
            </a:r>
            <a:r>
              <a:rPr lang="pt-BR" dirty="0"/>
              <a:t> A empresa não é desclassificada automaticamente. O pregoeiro </a:t>
            </a:r>
            <a:r>
              <a:rPr lang="pt-BR" b="1" dirty="0"/>
              <a:t>deve</a:t>
            </a:r>
            <a:r>
              <a:rPr lang="pt-BR" dirty="0"/>
              <a:t> chamar a empresa e dizer: </a:t>
            </a:r>
            <a:r>
              <a:rPr lang="pt-BR" i="1" dirty="0"/>
              <a:t>"Olha, seu preço está muito baixo. Como você vai conseguir entregar isso sem perder dinheiro?"</a:t>
            </a:r>
            <a:r>
              <a:rPr lang="pt-BR" dirty="0"/>
              <a:t>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§ 5º Nas contratações de obras e serviços de engenharia, será exigida garantia adicional do licitante vencedor cuja proposta for inferior a 85% (oitenta e cinco por cento) do valor orçado pela Administração, equivalente à diferença entre este último e o valor da proposta, sem prejuízo das demais garantias exigíveis de acordo com esta Lei.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406400" y="462844"/>
            <a:ext cx="7924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Podemos desclassificar "de cara"?</a:t>
            </a:r>
            <a:endParaRPr lang="pt-BR" b="1" dirty="0"/>
          </a:p>
          <a:p>
            <a:endParaRPr lang="pt-BR" b="1" dirty="0"/>
          </a:p>
          <a:p>
            <a:pPr>
              <a:lnSpc>
                <a:spcPct val="200000"/>
              </a:lnSpc>
            </a:pPr>
            <a:r>
              <a:rPr lang="pt-BR" b="1" dirty="0"/>
              <a:t>Não.</a:t>
            </a:r>
            <a:r>
              <a:rPr lang="pt-BR" dirty="0"/>
              <a:t> Este é o erro mais comum que gera anulações de licitações. O entendimento do </a:t>
            </a:r>
            <a:r>
              <a:rPr lang="pt-BR" b="1" dirty="0"/>
              <a:t>TCU</a:t>
            </a:r>
            <a:r>
              <a:rPr lang="pt-BR" dirty="0"/>
              <a:t> e a própria redação da Lei 14.133/2021 (Art. 59, § 2º) deixam claro que a desclassificação por inexequibilidade </a:t>
            </a:r>
            <a:r>
              <a:rPr lang="pt-BR" b="1" dirty="0"/>
              <a:t>não é automática</a:t>
            </a:r>
            <a:r>
              <a:rPr lang="pt-BR" dirty="0"/>
              <a:t>.</a:t>
            </a:r>
            <a:endParaRPr lang="pt-BR" dirty="0"/>
          </a:p>
          <a:p>
            <a:pPr algn="ctr">
              <a:lnSpc>
                <a:spcPct val="200000"/>
              </a:lnSpc>
            </a:pPr>
            <a:r>
              <a:rPr lang="pt-BR" b="1" dirty="0"/>
              <a:t>Regra de Ouro:</a:t>
            </a:r>
            <a:r>
              <a:rPr lang="pt-BR" dirty="0"/>
              <a:t> Antes de desclassificar, a Administração </a:t>
            </a:r>
            <a:r>
              <a:rPr lang="pt-BR" b="1" dirty="0"/>
              <a:t>DEVE</a:t>
            </a:r>
            <a:r>
              <a:rPr lang="pt-BR" dirty="0"/>
              <a:t> dar ao licitante a oportunidade de demonstrar que sua proposta é exequível (o chamado "contraditório prévio").</a:t>
            </a:r>
            <a:endParaRPr lang="pt-BR" dirty="0"/>
          </a:p>
          <a:p>
            <a:pPr algn="ctr">
              <a:lnSpc>
                <a:spcPct val="200000"/>
              </a:lnSpc>
            </a:pPr>
            <a:r>
              <a:rPr lang="pt-BR" sz="1300" dirty="0"/>
              <a:t>A Administração quer pagar o melhor preço possível (economia), mas ela </a:t>
            </a:r>
            <a:r>
              <a:rPr lang="pt-BR" sz="1300" b="1" dirty="0"/>
              <a:t>não pode</a:t>
            </a:r>
            <a:r>
              <a:rPr lang="pt-BR" sz="1300" dirty="0"/>
              <a:t> aceitar um preço que seja tecnicamente impossível de cumprir. Se o valor não cobre nem os salários dos funcionários ou os materiais básicos, a proposta é considerada inexequível e deve ser desclassificada, a menos que a empresa prove o contrário através de documentos</a:t>
            </a:r>
            <a:r>
              <a:rPr lang="pt-BR" dirty="0"/>
              <a:t>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620889" y="316089"/>
            <a:ext cx="739422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 que pedir para comprovar a exequibilidade?</a:t>
            </a:r>
            <a:endParaRPr lang="pt-BR" b="1" dirty="0"/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Se a proposta acendeu o alerta vermelho (abaixo dos 75% ou suspeita), você deve exigir que o proponente apresente: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Planilha de Custos Detalhada:</a:t>
            </a:r>
            <a:r>
              <a:rPr lang="pt-BR" dirty="0"/>
              <a:t> Composição de preços unitários.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Documentos de Suporte:</a:t>
            </a:r>
            <a:r>
              <a:rPr lang="pt-BR" dirty="0"/>
              <a:t> Notas fiscais de compra de insumos recentes, contratos de exclusividade com fornecedores ou comprovantes de que possui equipamentos próprios (o que reduz o custo).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Metodologia de Trabalho:</a:t>
            </a:r>
            <a:r>
              <a:rPr lang="pt-BR" dirty="0"/>
              <a:t> Explicação técnica de como ele consegue ser mais eficiente que os concorrentes (</a:t>
            </a:r>
            <a:r>
              <a:rPr lang="pt-BR" dirty="0" err="1"/>
              <a:t>ex</a:t>
            </a:r>
            <a:r>
              <a:rPr lang="pt-BR" dirty="0"/>
              <a:t>: tecnologia nova, logística privilegiada).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Convenções Coletivas:</a:t>
            </a:r>
            <a:r>
              <a:rPr lang="pt-BR" dirty="0"/>
              <a:t> Prova de que os salários e encargos sociais estão sendo respeitados.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598311" y="372533"/>
            <a:ext cx="804897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Como prevenir propostas inexequíveis?</a:t>
            </a:r>
            <a:endParaRPr lang="pt-BR" b="1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A melhor prevenção é um </a:t>
            </a:r>
            <a:r>
              <a:rPr lang="pt-BR" b="1" dirty="0"/>
              <a:t>Edital bem feito</a:t>
            </a:r>
            <a:r>
              <a:rPr lang="pt-BR" dirty="0"/>
              <a:t>. Use estes mecanismos da Nova Lei: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b="1" dirty="0"/>
          </a:p>
          <a:p>
            <a:pPr>
              <a:lnSpc>
                <a:spcPct val="150000"/>
              </a:lnSpc>
            </a:pPr>
            <a:r>
              <a:rPr lang="pt-BR" b="1" dirty="0"/>
              <a:t>Diligências (Art. 59, § 2º):</a:t>
            </a:r>
            <a:r>
              <a:rPr lang="pt-BR" dirty="0"/>
              <a:t> Realizar vistorias ou pedir esclarecimentos técnicos durante a fase de julgamento.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Garantia Adicional (Art. 96 a 102):</a:t>
            </a:r>
            <a:r>
              <a:rPr lang="pt-BR" dirty="0"/>
              <a:t> A lei permite exigir uma garantia maior (Seguro-Garantia) se a proposta for muito baixa (entre 75% e 85% do valor orçado), para mitigar o risco de abandono da obra.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Matriz de Riscos:</a:t>
            </a:r>
            <a:r>
              <a:rPr lang="pt-BR" dirty="0"/>
              <a:t> Definir claramente de quem é a responsabilidade por imprevistos, evitando que a empresa aceite um preço baixo esperando "ganhar no aditivo" depois.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4110098" y="158750"/>
            <a:ext cx="4909723" cy="393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Objetivos: art. 11, NLL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1. selecionar a proposta apta a gerar o </a:t>
            </a:r>
            <a:r>
              <a:rPr lang="pt-BR" b="1" dirty="0"/>
              <a:t>resultado mais vantajoso para a AP: </a:t>
            </a:r>
            <a:r>
              <a:rPr lang="pt-BR" dirty="0"/>
              <a:t>deve-se observar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o </a:t>
            </a:r>
            <a:r>
              <a:rPr lang="pt-BR" b="1" dirty="0"/>
              <a:t>ciclo de vida do objeto</a:t>
            </a:r>
            <a:r>
              <a:rPr lang="pt-BR" dirty="0"/>
              <a:t>: deve-se avaliar o uso do objeto contrato no tempo – (+barato durável X + caro + durável – ex. pneus de automóveis)</a:t>
            </a:r>
            <a:br>
              <a:rPr lang="pt-BR" dirty="0"/>
            </a:br>
            <a:r>
              <a:rPr lang="pt-BR" dirty="0"/>
              <a:t>2. assegurar a </a:t>
            </a:r>
            <a:r>
              <a:rPr lang="pt-BR" b="1" dirty="0"/>
              <a:t>justa competição: </a:t>
            </a:r>
            <a:r>
              <a:rPr lang="pt-BR" dirty="0"/>
              <a:t>trata-se da exigência de que a licitação se baseie no respeito ao devido processo legal e aos demais direitos e garantias fundamentais, mas sempre pautados na lei e na vinculação ao edital.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58750"/>
            <a:ext cx="3538599" cy="335209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609600" y="361244"/>
            <a:ext cx="793608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b="1" dirty="0"/>
              <a:t>75% PARA OBRAS E ENGENHARIA, E MATERIAIS? QUAL DESCONTO ADOTAR?</a:t>
            </a:r>
            <a:endParaRPr lang="pt-BR" b="1" dirty="0"/>
          </a:p>
          <a:p>
            <a:pPr algn="ctr">
              <a:lnSpc>
                <a:spcPct val="200000"/>
              </a:lnSpc>
            </a:pPr>
            <a:endParaRPr lang="pt-BR" b="1" dirty="0"/>
          </a:p>
          <a:p>
            <a:pPr>
              <a:lnSpc>
                <a:spcPct val="200000"/>
              </a:lnSpc>
            </a:pPr>
            <a:r>
              <a:rPr lang="pt-BR" b="1" dirty="0"/>
              <a:t>1. O que a Lei 14.133/2021 realmente diz:</a:t>
            </a:r>
            <a:endParaRPr lang="pt-BR" b="1" dirty="0"/>
          </a:p>
          <a:p>
            <a:pPr>
              <a:lnSpc>
                <a:spcPct val="200000"/>
              </a:lnSpc>
            </a:pPr>
            <a:endParaRPr lang="pt-BR" b="1" dirty="0"/>
          </a:p>
          <a:p>
            <a:pPr>
              <a:lnSpc>
                <a:spcPct val="200000"/>
              </a:lnSpc>
            </a:pPr>
            <a:r>
              <a:rPr lang="pt-BR" b="1" dirty="0"/>
              <a:t>Para Obras e Serviços de Engenharia (Art. 59, § 4º):</a:t>
            </a:r>
            <a:r>
              <a:rPr lang="pt-BR" dirty="0"/>
              <a:t> A lei é clara e traz o número de </a:t>
            </a:r>
            <a:r>
              <a:rPr lang="pt-BR" b="1" dirty="0"/>
              <a:t>75%</a:t>
            </a:r>
            <a:r>
              <a:rPr lang="pt-BR" dirty="0"/>
              <a:t> do valor orçado como a linha de corte para a presunção de inexequibilidade.</a:t>
            </a:r>
            <a:endParaRPr lang="pt-BR" dirty="0"/>
          </a:p>
          <a:p>
            <a:pPr>
              <a:lnSpc>
                <a:spcPct val="200000"/>
              </a:lnSpc>
            </a:pPr>
            <a:r>
              <a:rPr lang="pt-BR" b="1" dirty="0"/>
              <a:t>Para Bens e Serviços Comuns (Art. 59, inciso III):</a:t>
            </a:r>
            <a:r>
              <a:rPr lang="pt-BR" dirty="0"/>
              <a:t> A lei </a:t>
            </a:r>
            <a:r>
              <a:rPr lang="pt-BR" b="1" dirty="0"/>
              <a:t>não fixa percentual</a:t>
            </a:r>
            <a:r>
              <a:rPr lang="pt-BR" dirty="0"/>
              <a:t>. Ela diz que serão desclassificadas as propostas que "apresentem preços manifestamente inexequíveis".</a:t>
            </a:r>
            <a:endParaRPr lang="pt-BR" dirty="0"/>
          </a:p>
          <a:p>
            <a:pPr>
              <a:lnSpc>
                <a:spcPct val="200000"/>
              </a:lnSpc>
            </a:pPr>
            <a:endParaRPr lang="pt-BR" dirty="0"/>
          </a:p>
          <a:p>
            <a:pPr>
              <a:lnSpc>
                <a:spcPct val="200000"/>
              </a:lnSpc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925689" y="361244"/>
            <a:ext cx="77780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Há uma regra de 50%?</a:t>
            </a:r>
            <a:endParaRPr lang="pt-BR" b="1" dirty="0"/>
          </a:p>
          <a:p>
            <a:endParaRPr lang="pt-BR" dirty="0"/>
          </a:p>
          <a:p>
            <a:r>
              <a:rPr lang="pt-BR" dirty="0"/>
              <a:t>Geralmente, o número de 50% aparece em dois contextos, mas </a:t>
            </a:r>
            <a:r>
              <a:rPr lang="pt-BR" b="1" dirty="0"/>
              <a:t>não como uma regra impositiva da Lei 14.133</a:t>
            </a:r>
            <a:r>
              <a:rPr lang="pt-BR" dirty="0"/>
              <a:t>:</a:t>
            </a:r>
            <a:endParaRPr lang="pt-BR" dirty="0"/>
          </a:p>
          <a:p>
            <a:endParaRPr lang="pt-BR" b="1" dirty="0"/>
          </a:p>
          <a:p>
            <a:r>
              <a:rPr lang="pt-BR" b="1" dirty="0"/>
              <a:t>Instruções Normativas (</a:t>
            </a:r>
            <a:r>
              <a:rPr lang="pt-BR" b="1" dirty="0" err="1"/>
              <a:t>INs</a:t>
            </a:r>
            <a:r>
              <a:rPr lang="pt-BR" b="1" dirty="0"/>
              <a:t>):</a:t>
            </a:r>
            <a:r>
              <a:rPr lang="pt-BR" dirty="0"/>
              <a:t> Algumas normas infralegais (como a IN 73/2020 do Governo Federal, que ainda ecoa em muitos órgãos) sugerem que propostas abaixo de 50% do valor estimado devem ser analisadas com cautela redobrada.</a:t>
            </a:r>
            <a:endParaRPr lang="pt-BR" dirty="0"/>
          </a:p>
          <a:p>
            <a:endParaRPr lang="pt-BR" b="1" dirty="0"/>
          </a:p>
          <a:p>
            <a:r>
              <a:rPr lang="pt-BR" b="1" dirty="0"/>
              <a:t>Jurisprudência do TCU:</a:t>
            </a:r>
            <a:r>
              <a:rPr lang="pt-BR" dirty="0"/>
              <a:t> O TCU costuma aceitar que a Administração utilize critérios de editais anteriores onde os 50% eram usados como um "alerta" para diligência, mas reforça que </a:t>
            </a:r>
            <a:r>
              <a:rPr lang="pt-BR" b="1" dirty="0"/>
              <a:t>cada caso é um caso</a:t>
            </a:r>
            <a:r>
              <a:rPr lang="pt-BR" dirty="0"/>
              <a:t>.</a:t>
            </a:r>
            <a:endParaRPr lang="pt-BR" dirty="0"/>
          </a:p>
          <a:p>
            <a:endParaRPr lang="pt-BR" dirty="0"/>
          </a:p>
          <a:p>
            <a:r>
              <a:rPr lang="pt-BR" dirty="0"/>
              <a:t>Devemos seguir o Artigo 59, § 2º:</a:t>
            </a:r>
            <a:endParaRPr lang="pt-BR" dirty="0"/>
          </a:p>
          <a:p>
            <a:endParaRPr lang="pt-BR" dirty="0"/>
          </a:p>
          <a:p>
            <a:r>
              <a:rPr lang="pt-BR" dirty="0"/>
              <a:t>No caso de bens e serviços comuns, para efeito de exame de exequibilidade ou de sobrepreço, deverão ser estabelecidos os critérios de aceitabilidade de preços, admitida a adoção de métodos estatísticos, examinados a conformidade e o histórico de preços dos licitantes.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46756" y="440267"/>
            <a:ext cx="89972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1. Inexequibilidade Legal (Irrenunciável)</a:t>
            </a:r>
            <a:endParaRPr lang="pt-BR" b="1" dirty="0"/>
          </a:p>
          <a:p>
            <a:r>
              <a:rPr lang="pt-BR" dirty="0"/>
              <a:t>Ocorre quando a proposta fere leis de ordem pública. É o tipo mais fácil de desclassificar, pois não há "eficiência" que justifique o descumprimento da lei.</a:t>
            </a:r>
            <a:endParaRPr lang="pt-BR" dirty="0"/>
          </a:p>
          <a:p>
            <a:r>
              <a:rPr lang="pt-BR" b="1" dirty="0"/>
              <a:t>Encargos Trabalhistas:</a:t>
            </a:r>
            <a:r>
              <a:rPr lang="pt-BR" dirty="0"/>
              <a:t> O valor proposto não cobre o salário mínimo da categoria (CCT) ou os tributos sociais (INSS/FGTS).</a:t>
            </a:r>
            <a:endParaRPr lang="pt-BR" dirty="0"/>
          </a:p>
          <a:p>
            <a:r>
              <a:rPr lang="pt-BR" b="1" dirty="0"/>
              <a:t>Tributos Mínimos:</a:t>
            </a:r>
            <a:r>
              <a:rPr lang="pt-BR" dirty="0"/>
              <a:t> A empresa propõe um valor inferior aos impostos obrigatórios que incidem sobre a nota fiscal.</a:t>
            </a:r>
            <a:endParaRPr lang="pt-BR" dirty="0"/>
          </a:p>
          <a:p>
            <a:r>
              <a:rPr lang="pt-BR" b="1" dirty="0"/>
              <a:t>Exemplo:</a:t>
            </a:r>
            <a:r>
              <a:rPr lang="pt-BR" dirty="0"/>
              <a:t> O salário base da categoria é R$ 2.000,00, mas a planilha da empresa prevê apenas R$ 1.500,00.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2. Inexequibilidade Técnica (Metodológica)</a:t>
            </a:r>
            <a:endParaRPr lang="pt-BR" b="1" dirty="0"/>
          </a:p>
          <a:p>
            <a:r>
              <a:rPr lang="pt-BR" dirty="0"/>
              <a:t>Acontece quando o preço é baixo porque a empresa ignorou etapas essenciais da execução ou usou premissas técnicas impossíveis.</a:t>
            </a:r>
            <a:endParaRPr lang="pt-BR" dirty="0"/>
          </a:p>
          <a:p>
            <a:r>
              <a:rPr lang="pt-BR" b="1" dirty="0"/>
              <a:t>Produtividade Irreal:</a:t>
            </a:r>
            <a:r>
              <a:rPr lang="pt-BR" dirty="0"/>
              <a:t> A empresa diz que um pedreiro consegue assentar 500m² de piso por dia (quando a média é 20m²).</a:t>
            </a:r>
            <a:endParaRPr lang="pt-BR" dirty="0"/>
          </a:p>
          <a:p>
            <a:r>
              <a:rPr lang="pt-BR" b="1" dirty="0"/>
              <a:t>Logística Subestimada:</a:t>
            </a:r>
            <a:r>
              <a:rPr lang="pt-BR" dirty="0"/>
              <a:t> O fornecedor esquece de calcular o frete para uma entrega em região de difícil acesso (</a:t>
            </a:r>
            <a:r>
              <a:rPr lang="pt-BR" dirty="0" err="1"/>
              <a:t>ex</a:t>
            </a:r>
            <a:r>
              <a:rPr lang="pt-BR" dirty="0"/>
              <a:t>: interior da Amazônia).</a:t>
            </a:r>
            <a:endParaRPr lang="pt-BR" dirty="0"/>
          </a:p>
          <a:p>
            <a:r>
              <a:rPr lang="pt-BR" b="1" dirty="0"/>
              <a:t>Exemplo:</a:t>
            </a:r>
            <a:r>
              <a:rPr lang="pt-BR" dirty="0"/>
              <a:t> Uma proposta de limpeza que não prevê o custo dos equipamentos de proteção (EPIs) necessários.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440267" y="508000"/>
            <a:ext cx="828604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3. Inexequibilidade por Omissão de Insumos</a:t>
            </a:r>
            <a:endParaRPr lang="pt-BR" b="1" dirty="0"/>
          </a:p>
          <a:p>
            <a:pPr>
              <a:lnSpc>
                <a:spcPct val="150000"/>
              </a:lnSpc>
            </a:pPr>
            <a:r>
              <a:rPr lang="pt-BR" dirty="0"/>
              <a:t>É a famosa "proposta incompleta". A empresa foca no item principal e esquece os custos acessórios que compõem o preço global.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Omissão de BDI:</a:t>
            </a:r>
            <a:r>
              <a:rPr lang="pt-BR" dirty="0"/>
              <a:t> A empresa não previu Lucro ou Despesas Indiretas (Administração Central).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Materiais Esquecidos:</a:t>
            </a:r>
            <a:r>
              <a:rPr lang="pt-BR" dirty="0"/>
              <a:t> Em uma pintura, cotar a tinta, mas esquecer lixas, solventes e pincéis.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4. Inexequibilidade Presumida (Critério Objetivo)</a:t>
            </a:r>
            <a:endParaRPr lang="pt-BR" b="1" dirty="0"/>
          </a:p>
          <a:p>
            <a:pPr>
              <a:lnSpc>
                <a:spcPct val="150000"/>
              </a:lnSpc>
            </a:pPr>
            <a:r>
              <a:rPr lang="pt-BR" dirty="0"/>
              <a:t>Este é o tipo trazido pela </a:t>
            </a:r>
            <a:r>
              <a:rPr lang="pt-BR" b="1" dirty="0"/>
              <a:t>Lei 14.133/2021 (Art. 59, § 4º)</a:t>
            </a:r>
            <a:r>
              <a:rPr lang="pt-BR" dirty="0"/>
              <a:t> para obras e serviços de engenharia.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O critério:</a:t>
            </a:r>
            <a:r>
              <a:rPr lang="pt-BR" dirty="0"/>
              <a:t> Propostas inferiores a </a:t>
            </a:r>
            <a:r>
              <a:rPr lang="pt-BR" b="1" dirty="0"/>
              <a:t>75%</a:t>
            </a:r>
            <a:r>
              <a:rPr lang="pt-BR" dirty="0"/>
              <a:t> do valor orçado pela Administração.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Importância:</a:t>
            </a:r>
            <a:r>
              <a:rPr lang="pt-BR" dirty="0"/>
              <a:t> É uma "presunção relativa". O licitante ainda pode tentar provar que é exequível, mas o ônus da prova é muito maior.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609600" y="575733"/>
            <a:ext cx="8222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Prevenção à Inexequibilidade (Fase de Seleção)</a:t>
            </a:r>
            <a:endParaRPr lang="pt-BR" b="1" dirty="0"/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O objetivo aqui é evitar a </a:t>
            </a:r>
            <a:r>
              <a:rPr lang="pt-BR" b="1" dirty="0"/>
              <a:t>"Aventura Licitatória"</a:t>
            </a:r>
            <a:r>
              <a:rPr lang="pt-BR" dirty="0"/>
              <a:t> (empresas que dão lance baixo só para ganhar e depois abandonam).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Diligência Técnica Obrigatória (Art. 59, § 2º):</a:t>
            </a:r>
            <a:r>
              <a:rPr lang="pt-BR" dirty="0"/>
              <a:t> Se o preço for suspeito, o Agente de Contratação </a:t>
            </a:r>
            <a:r>
              <a:rPr lang="pt-BR" b="1" dirty="0"/>
              <a:t>deve</a:t>
            </a:r>
            <a:r>
              <a:rPr lang="pt-BR" dirty="0"/>
              <a:t> exigir a comprovação da exequibilidade (notas fiscais de insumos, prova de logística própria).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Seguro-Garantia (Art. 96 a 102):</a:t>
            </a:r>
            <a:r>
              <a:rPr lang="pt-BR" dirty="0"/>
              <a:t> A Nova Lei permite exigir garantia de até </a:t>
            </a:r>
            <a:r>
              <a:rPr lang="pt-BR" b="1" dirty="0"/>
              <a:t>10%</a:t>
            </a:r>
            <a:r>
              <a:rPr lang="pt-BR" dirty="0"/>
              <a:t> do valor do contrato (ou até </a:t>
            </a:r>
            <a:r>
              <a:rPr lang="pt-BR" b="1" dirty="0"/>
              <a:t>30%</a:t>
            </a:r>
            <a:r>
              <a:rPr lang="pt-BR" dirty="0"/>
              <a:t> em obras de grande vulto (art. 99). Se a empresa quebrar, a seguradora assume a conclusão do objeto.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Garantia Adicional:</a:t>
            </a:r>
            <a:r>
              <a:rPr lang="pt-BR" dirty="0"/>
              <a:t> Em casos de propostas muito baixas (entre 75% e 85% do valor orçado em engenharia), a Administração pode exigir uma garantia extra para assinar o contrato, servindo como um "colchão de segurança“ (art. 59, § 5º)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095023" y="0"/>
            <a:ext cx="713457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Instrumentos de Apoio</a:t>
            </a:r>
            <a:endParaRPr lang="pt-BR" b="1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São as ferramentas que o gestor utiliza para garantir que não haja sobrepreço ou superfaturamento.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b="1" dirty="0"/>
          </a:p>
          <a:p>
            <a:pPr>
              <a:lnSpc>
                <a:spcPct val="150000"/>
              </a:lnSpc>
            </a:pPr>
            <a:r>
              <a:rPr lang="pt-BR" b="1" dirty="0"/>
              <a:t>Catálogo Eletrônico de Padronização:</a:t>
            </a:r>
            <a:r>
              <a:rPr lang="pt-BR" dirty="0"/>
              <a:t> Evita sobrepreço ao padronizar itens e preços de referência para toda a Administração.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Matriz de Riscos (Art. 103):</a:t>
            </a:r>
            <a:r>
              <a:rPr lang="pt-BR" dirty="0"/>
              <a:t> Instrumento que define preventivamente quem assume os riscos da execução, evitando aditivos desnecessários (superfaturamento).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Planos de Contratações Anuais (PCA):</a:t>
            </a:r>
            <a:r>
              <a:rPr lang="pt-BR" dirty="0"/>
              <a:t> Ajuda na economia de escala; comprar em lote reduz o risco de preços unitários elevados.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Pré-qualificação:</a:t>
            </a:r>
            <a:r>
              <a:rPr lang="pt-BR" dirty="0"/>
              <a:t> Permite selecionar previamente fornecedores e produtos que já comprovaram exequibilidade e qualidade.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512388" y="214489"/>
            <a:ext cx="8319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Normativas</a:t>
            </a:r>
            <a:endParaRPr lang="pt-BR" b="1" dirty="0"/>
          </a:p>
          <a:p>
            <a:endParaRPr lang="pt-BR" dirty="0"/>
          </a:p>
          <a:p>
            <a:r>
              <a:rPr lang="pt-BR" dirty="0"/>
              <a:t>A Nova Lei não caminha sozinha. Ela depende de um conjunto de regras complementares.</a:t>
            </a:r>
            <a:endParaRPr lang="pt-BR" dirty="0"/>
          </a:p>
          <a:p>
            <a:endParaRPr lang="pt-BR" b="1" dirty="0"/>
          </a:p>
          <a:p>
            <a:r>
              <a:rPr lang="pt-BR" b="1" dirty="0"/>
              <a:t>Instruções Normativas (</a:t>
            </a:r>
            <a:r>
              <a:rPr lang="pt-BR" b="1" dirty="0" err="1"/>
              <a:t>INs</a:t>
            </a:r>
            <a:r>
              <a:rPr lang="pt-BR" b="1" dirty="0"/>
              <a:t>):</a:t>
            </a:r>
            <a:r>
              <a:rPr lang="pt-BR" dirty="0"/>
              <a:t> Definem os ritos detalhados (</a:t>
            </a:r>
            <a:r>
              <a:rPr lang="pt-BR" dirty="0" err="1"/>
              <a:t>ex</a:t>
            </a:r>
            <a:r>
              <a:rPr lang="pt-BR" dirty="0"/>
              <a:t>: a </a:t>
            </a:r>
            <a:r>
              <a:rPr lang="pt-BR" b="1" dirty="0"/>
              <a:t>IN 65/2021</a:t>
            </a:r>
            <a:r>
              <a:rPr lang="pt-BR" dirty="0"/>
              <a:t> que regulamenta a pesquisa de preços).</a:t>
            </a:r>
            <a:endParaRPr lang="pt-BR" dirty="0"/>
          </a:p>
          <a:p>
            <a:endParaRPr lang="pt-BR" b="1" dirty="0"/>
          </a:p>
          <a:p>
            <a:r>
              <a:rPr lang="pt-BR" b="1" dirty="0"/>
              <a:t>Tabelas de Referência Oficiais:</a:t>
            </a:r>
            <a:r>
              <a:rPr lang="pt-BR" dirty="0"/>
              <a:t> Para evitar o sobrepreço, a lei impõe o uso do </a:t>
            </a:r>
            <a:r>
              <a:rPr lang="pt-BR" b="1" dirty="0"/>
              <a:t>SINAPI</a:t>
            </a:r>
            <a:r>
              <a:rPr lang="pt-BR" dirty="0"/>
              <a:t> (obras civis) e </a:t>
            </a:r>
            <a:r>
              <a:rPr lang="pt-BR" b="1" dirty="0"/>
              <a:t>SICRO</a:t>
            </a:r>
            <a:r>
              <a:rPr lang="pt-BR" dirty="0"/>
              <a:t> (rodovias) como limite máximo.</a:t>
            </a:r>
            <a:endParaRPr lang="pt-BR" dirty="0"/>
          </a:p>
          <a:p>
            <a:endParaRPr lang="pt-BR" b="1" dirty="0"/>
          </a:p>
          <a:p>
            <a:r>
              <a:rPr lang="pt-BR" b="1" dirty="0"/>
              <a:t>Editais-Padrão:</a:t>
            </a:r>
            <a:r>
              <a:rPr lang="pt-BR" dirty="0"/>
              <a:t> O uso de modelos da AGU ou de órgãos de controle reduz erros na fase de julgamento de exequibilidade.</a:t>
            </a:r>
            <a:endParaRPr lang="pt-BR" dirty="0"/>
          </a:p>
          <a:p>
            <a:endParaRPr lang="pt-BR" b="1" dirty="0"/>
          </a:p>
          <a:p>
            <a:r>
              <a:rPr lang="pt-BR" b="1" dirty="0"/>
              <a:t>LINDB:</a:t>
            </a:r>
            <a:r>
              <a:rPr lang="pt-BR" dirty="0"/>
              <a:t> A Lei de Introdução às Normas do Direito Brasileiro protege o gestor que não agiu com "erro grosseiro".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Súmula 262 do TCU</a:t>
            </a:r>
            <a:r>
              <a:rPr lang="pt-BR" dirty="0"/>
              <a:t>: O critério definido no art. 48, inciso II, § 1º, alíneas “a” e “b”, da Lei nº 8.666/93 conduz a uma presunção relativa de inexequibilidade de preços, devendo a Administração dar à licitante a oportunidade de demonstrar a exequibilidade da sua proposta. </a:t>
            </a:r>
            <a:r>
              <a:rPr lang="pt-BR" b="1" dirty="0"/>
              <a:t>– MANTIDO NA NLL</a:t>
            </a:r>
            <a:endParaRPr lang="pt-BR" b="1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767644" y="169334"/>
            <a:ext cx="78796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Tecnologias</a:t>
            </a:r>
            <a:endParaRPr lang="pt-BR" b="1" dirty="0"/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A 14.133 é a "Lei da Licitação Digital". A tecnologia é a maior barreira contra fraudes.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PNCP (Portal Nacional de Contratações Públicas):</a:t>
            </a:r>
            <a:r>
              <a:rPr lang="pt-BR" dirty="0"/>
              <a:t> O "site central" onde tudo deve estar transparente. Se não está no PNCP, não tem eficácia.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b="1" dirty="0"/>
          </a:p>
          <a:p>
            <a:pPr>
              <a:lnSpc>
                <a:spcPct val="150000"/>
              </a:lnSpc>
            </a:pPr>
            <a:r>
              <a:rPr lang="pt-BR" b="1" dirty="0"/>
              <a:t>Sistemas de Compras Eletrônicas:</a:t>
            </a:r>
            <a:r>
              <a:rPr lang="pt-BR" dirty="0"/>
              <a:t> Automação do lances, que registra cada passo e evita o "jogo de planilha" manual.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b="1" dirty="0"/>
          </a:p>
          <a:p>
            <a:pPr>
              <a:lnSpc>
                <a:spcPct val="150000"/>
              </a:lnSpc>
            </a:pPr>
            <a:r>
              <a:rPr lang="pt-BR" b="1" dirty="0"/>
              <a:t>Blockchain e Assinaturas Digitais:</a:t>
            </a:r>
            <a:r>
              <a:rPr lang="pt-BR" dirty="0"/>
              <a:t> Garantem a integridade dos documentos, impedindo a substituição de planilhas após a abertura das propostas.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b="1" dirty="0"/>
          </a:p>
          <a:p>
            <a:pPr>
              <a:lnSpc>
                <a:spcPct val="150000"/>
              </a:lnSpc>
            </a:pPr>
            <a:r>
              <a:rPr lang="pt-BR" b="1" dirty="0"/>
              <a:t>BIM (Building </a:t>
            </a:r>
            <a:r>
              <a:rPr lang="pt-BR" b="1" dirty="0" err="1"/>
              <a:t>Information</a:t>
            </a:r>
            <a:r>
              <a:rPr lang="pt-BR" b="1" dirty="0"/>
              <a:t> </a:t>
            </a:r>
            <a:r>
              <a:rPr lang="pt-BR" b="1" dirty="0" err="1"/>
              <a:t>Modelling</a:t>
            </a:r>
            <a:r>
              <a:rPr lang="pt-BR" b="1" dirty="0"/>
              <a:t>):</a:t>
            </a:r>
            <a:r>
              <a:rPr lang="pt-BR" dirty="0"/>
              <a:t> A lei incentiva o uso dessa tecnologia em obras para prever custos exatos e evitar o superfaturamento por "erros de projeto".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970844" y="541867"/>
            <a:ext cx="74619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Competência Funcional</a:t>
            </a:r>
            <a:endParaRPr lang="pt-BR" b="1" dirty="0"/>
          </a:p>
          <a:p>
            <a:endParaRPr lang="pt-BR" dirty="0"/>
          </a:p>
          <a:p>
            <a:r>
              <a:rPr lang="pt-BR" dirty="0"/>
              <a:t>Quem são as pessoas e quais suas responsabilidades? A lei exige </a:t>
            </a:r>
            <a:r>
              <a:rPr lang="pt-BR" b="1" dirty="0"/>
              <a:t>profissionalização</a:t>
            </a:r>
            <a:r>
              <a:rPr lang="pt-BR" dirty="0"/>
              <a:t>.</a:t>
            </a:r>
            <a:endParaRPr lang="pt-BR" dirty="0"/>
          </a:p>
          <a:p>
            <a:endParaRPr lang="pt-BR" b="1" dirty="0"/>
          </a:p>
          <a:p>
            <a:r>
              <a:rPr lang="pt-BR" b="1" dirty="0"/>
              <a:t>Agente de Contratação / Pregoeiro:</a:t>
            </a:r>
            <a:r>
              <a:rPr lang="pt-BR" dirty="0"/>
              <a:t> Responsável por conduzir a sessão e decidir sobre a exequibilidade das propostas.</a:t>
            </a:r>
            <a:endParaRPr lang="pt-BR" dirty="0"/>
          </a:p>
          <a:p>
            <a:endParaRPr lang="pt-BR" b="1" dirty="0"/>
          </a:p>
          <a:p>
            <a:r>
              <a:rPr lang="pt-BR" b="1" dirty="0"/>
              <a:t>Gestores e Fiscais de Contrato:</a:t>
            </a:r>
            <a:r>
              <a:rPr lang="pt-BR" dirty="0"/>
              <a:t> Devem ser designados com base na </a:t>
            </a:r>
            <a:r>
              <a:rPr lang="pt-BR" b="1" dirty="0"/>
              <a:t>gestão por competência</a:t>
            </a:r>
            <a:r>
              <a:rPr lang="pt-BR" dirty="0"/>
              <a:t>. Não se pode colocar alguém sem conhecimento técnico para fiscalizar uma obra complexa.</a:t>
            </a:r>
            <a:endParaRPr lang="pt-BR" dirty="0"/>
          </a:p>
          <a:p>
            <a:endParaRPr lang="pt-BR" b="1" dirty="0"/>
          </a:p>
          <a:p>
            <a:r>
              <a:rPr lang="pt-BR" b="1" dirty="0"/>
              <a:t>Segregação de Funções (Art. 7º):</a:t>
            </a:r>
            <a:r>
              <a:rPr lang="pt-BR" dirty="0"/>
              <a:t> Proíbe que a mesma pessoa atue em etapas conflitantes (</a:t>
            </a:r>
            <a:r>
              <a:rPr lang="pt-BR" dirty="0" err="1"/>
              <a:t>ex</a:t>
            </a:r>
            <a:r>
              <a:rPr lang="pt-BR" dirty="0"/>
              <a:t>: quem faz a pesquisa de preços não pode ser o mesmo que atesta a nota fiscal).</a:t>
            </a:r>
            <a:endParaRPr lang="pt-BR" dirty="0"/>
          </a:p>
          <a:p>
            <a:endParaRPr lang="pt-BR" b="1" dirty="0"/>
          </a:p>
          <a:p>
            <a:r>
              <a:rPr lang="pt-BR" b="1" dirty="0"/>
              <a:t>Assessoria Jurídica e Controle Interno:</a:t>
            </a:r>
            <a:r>
              <a:rPr lang="pt-BR" dirty="0"/>
              <a:t> Atuam no controle prévio, analisando a legalidade dos critérios de aceitabilidade de preços.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22" y="350694"/>
            <a:ext cx="7687734" cy="36794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745067" y="677333"/>
            <a:ext cx="7010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/>
              <a:t>3. evitar </a:t>
            </a:r>
            <a:r>
              <a:rPr lang="pt-BR" b="1" dirty="0"/>
              <a:t>sobrepreço</a:t>
            </a:r>
            <a:r>
              <a:rPr lang="pt-BR" dirty="0"/>
              <a:t>, </a:t>
            </a:r>
            <a:r>
              <a:rPr lang="pt-BR" b="1" dirty="0"/>
              <a:t>inexequibilidade </a:t>
            </a:r>
            <a:r>
              <a:rPr lang="pt-BR" dirty="0"/>
              <a:t>ou </a:t>
            </a:r>
            <a:r>
              <a:rPr lang="pt-BR" b="1" dirty="0"/>
              <a:t>superfaturamento: </a:t>
            </a:r>
            <a:r>
              <a:rPr lang="pt-BR" dirty="0"/>
              <a:t>deve-se evitar distorções nos preços, coibindo o </a:t>
            </a:r>
            <a:r>
              <a:rPr lang="pt-BR" b="1" dirty="0"/>
              <a:t>sobrepreço </a:t>
            </a:r>
            <a:r>
              <a:rPr lang="pt-BR" dirty="0"/>
              <a:t>(preços expressivamente superiores ao valor de mercado - art. 6º, LVI, NLL); o </a:t>
            </a:r>
            <a:r>
              <a:rPr lang="pt-BR" b="1" dirty="0"/>
              <a:t>superfaturamento </a:t>
            </a:r>
            <a:r>
              <a:rPr lang="pt-BR" dirty="0"/>
              <a:t>(há um dano ao patrimônio público - art. 6º, LVII, NLL – </a:t>
            </a:r>
            <a:r>
              <a:rPr lang="pt-BR" dirty="0" err="1"/>
              <a:t>Ex</a:t>
            </a:r>
            <a:r>
              <a:rPr lang="pt-BR" dirty="0"/>
              <a:t>: AP pagou por torneiras de inox, mas recebeu torneiras de plástico); e, também, deve-se coibir contratações com preços/valores manifestamente </a:t>
            </a:r>
            <a:r>
              <a:rPr lang="pt-BR" b="1" dirty="0"/>
              <a:t>inexequíveis </a:t>
            </a:r>
            <a:r>
              <a:rPr lang="pt-BR" dirty="0"/>
              <a:t>(preços extremamente baixos, muito inferiores ao que é praticado no mercado – é irrealizável - “subpreço”) - (exemplo: aquisição de cadeiras: R$20,00 (subpreço) – R$100,00 (preço de mercado) – R$200,00 (sobrepreço))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3849257" y="90311"/>
            <a:ext cx="4983043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O Estado Compra Bem?</a:t>
            </a:r>
            <a:endParaRPr lang="pt-BR" b="1" dirty="0"/>
          </a:p>
          <a:p>
            <a:pPr algn="ctr"/>
            <a:endParaRPr lang="pt-BR" b="1" dirty="0"/>
          </a:p>
          <a:p>
            <a:pPr algn="just">
              <a:lnSpc>
                <a:spcPct val="150000"/>
              </a:lnSpc>
            </a:pPr>
            <a:r>
              <a:rPr lang="pt-BR" dirty="0"/>
              <a:t>Comprar bem depende, essencialmente, de </a:t>
            </a:r>
            <a:r>
              <a:rPr lang="pt-BR" b="1" dirty="0"/>
              <a:t>boas práticas</a:t>
            </a:r>
            <a:r>
              <a:rPr lang="pt-BR" dirty="0"/>
              <a:t>, que exigem parâmetros tanto de </a:t>
            </a:r>
            <a:r>
              <a:rPr lang="pt-BR" i="1" dirty="0"/>
              <a:t>qualidade </a:t>
            </a:r>
            <a:r>
              <a:rPr lang="pt-BR" dirty="0"/>
              <a:t>(valorização dos custos) quanto de </a:t>
            </a:r>
            <a:r>
              <a:rPr lang="pt-BR" i="1" dirty="0"/>
              <a:t>preço </a:t>
            </a:r>
            <a:r>
              <a:rPr lang="pt-BR" dirty="0"/>
              <a:t>(diminuição dos custos). </a:t>
            </a:r>
            <a:br>
              <a:rPr lang="pt-BR" dirty="0"/>
            </a:br>
            <a:r>
              <a:rPr lang="pt-BR" dirty="0"/>
              <a:t>Governos gastam, em média, cerca de </a:t>
            </a:r>
            <a:r>
              <a:rPr lang="pt-BR" b="1" dirty="0"/>
              <a:t>15% do PIB </a:t>
            </a:r>
            <a:r>
              <a:rPr lang="pt-BR" dirty="0"/>
              <a:t>com esses contratos, em valores que ultrapassam </a:t>
            </a:r>
            <a:r>
              <a:rPr lang="pt-BR" b="1" dirty="0"/>
              <a:t>US$ 13 trilhões por ano</a:t>
            </a:r>
            <a:r>
              <a:rPr lang="pt-BR" dirty="0"/>
              <a:t> </a:t>
            </a: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No Brasil, em 2025, foram licitados cerca de </a:t>
            </a:r>
            <a:r>
              <a:rPr lang="pt-BR" b="1" dirty="0"/>
              <a:t>R$ 1,1 trilhão </a:t>
            </a:r>
            <a:r>
              <a:rPr lang="pt-BR" dirty="0"/>
              <a:t>— mais de 1 milhão de processos envolvendo aproximadamente 12 milhões de itens. (Dados oficiais do PNCP)</a:t>
            </a: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Por isso, </a:t>
            </a:r>
            <a:r>
              <a:rPr lang="pt-BR" b="1" dirty="0"/>
              <a:t>pesquisar o preço </a:t>
            </a:r>
            <a:r>
              <a:rPr lang="pt-BR" dirty="0"/>
              <a:t>é fundamental para garantir boas compras públicas.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83" y="474450"/>
            <a:ext cx="2857091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564445" y="474134"/>
            <a:ext cx="72813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A Importância Da Pesquisa De Preço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b="1" dirty="0"/>
              <a:t>A pesquisa de preço </a:t>
            </a:r>
            <a:r>
              <a:rPr lang="pt-BR" dirty="0"/>
              <a:t>é uma atividade administrativa da fase preparatória da licitação. Ela tem por objetivo </a:t>
            </a:r>
            <a:r>
              <a:rPr lang="pt-BR" b="1" dirty="0"/>
              <a:t>apurar o valor de mercado </a:t>
            </a:r>
            <a:r>
              <a:rPr lang="pt-BR" dirty="0"/>
              <a:t>de um bem ou serviço e é essencial para dois dos novos objetivos trazidos pela Lei nº 14.133/2021 (art. 11, III): evitar contratações com </a:t>
            </a:r>
            <a:r>
              <a:rPr lang="pt-BR" b="1" dirty="0"/>
              <a:t>sobrepreço </a:t>
            </a:r>
            <a:r>
              <a:rPr lang="pt-BR" dirty="0"/>
              <a:t>e evitar contratações com </a:t>
            </a:r>
            <a:r>
              <a:rPr lang="pt-BR" b="1" dirty="0"/>
              <a:t>preços inexequíveis</a:t>
            </a:r>
            <a:r>
              <a:rPr lang="pt-BR" dirty="0"/>
              <a:t>. 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Diferente da legislação anterior, a atual norma introduziu </a:t>
            </a:r>
            <a:r>
              <a:rPr lang="pt-BR" b="1" dirty="0"/>
              <a:t>parâmetros concretos </a:t>
            </a:r>
            <a:r>
              <a:rPr lang="pt-BR" dirty="0"/>
              <a:t>para a pesquisa de preços, conforme o artigo 23. Nele, há uma disposição geral e três disposições especiais: uma para </a:t>
            </a:r>
            <a:r>
              <a:rPr lang="pt-BR" b="1" dirty="0"/>
              <a:t>bens e serviços em geral </a:t>
            </a:r>
            <a:r>
              <a:rPr lang="pt-BR" dirty="0"/>
              <a:t>(§1º); uma para </a:t>
            </a:r>
            <a:r>
              <a:rPr lang="pt-BR" b="1" dirty="0"/>
              <a:t>obras e serviços de engenharia </a:t>
            </a:r>
            <a:r>
              <a:rPr lang="pt-BR" dirty="0"/>
              <a:t>(§2º); e outra para </a:t>
            </a:r>
            <a:r>
              <a:rPr lang="pt-BR" b="1" dirty="0"/>
              <a:t>contratação direta </a:t>
            </a:r>
            <a:r>
              <a:rPr lang="pt-BR" dirty="0"/>
              <a:t>(§4º). </a:t>
            </a:r>
            <a:br>
              <a:rPr lang="pt-BR" dirty="0"/>
            </a:br>
            <a:endParaRPr lang="pt-BR" dirty="0"/>
          </a:p>
          <a:p>
            <a:br>
              <a:rPr lang="pt-BR" dirty="0"/>
            </a:b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406400" y="19191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Art. 23. </a:t>
            </a:r>
            <a:r>
              <a:rPr lang="pt-BR" dirty="0"/>
              <a:t>O valor previamente estimado da contratação deverá ser compatível com os valores praticados pelo mercado, considerados os preços constantes de bancos de dados públicos e as quantidades a serem contratadas, observadas a potencial economia de escala e as peculiaridades do local de execução do objeto.</a:t>
            </a:r>
            <a:endParaRPr lang="pt-BR" dirty="0"/>
          </a:p>
          <a:p>
            <a:endParaRPr lang="pt-BR" dirty="0"/>
          </a:p>
          <a:p>
            <a:r>
              <a:rPr lang="pt-BR" dirty="0"/>
              <a:t>§ 1º No processo licitatório para aquisição de bens e contratação de serviços em geral, conforme regulamento, o valor estimado será definido com base no melhor preço aferido por meio da utilização dos seguintes parâmetros, adotados de forma combinada ou não:</a:t>
            </a:r>
            <a:endParaRPr lang="pt-BR" dirty="0"/>
          </a:p>
          <a:p>
            <a:r>
              <a:rPr lang="pt-BR" dirty="0"/>
              <a:t>I - composição de custos unitários menores ou iguais à mediana do item correspondente </a:t>
            </a:r>
            <a:r>
              <a:rPr lang="pt-BR" b="1" u="sng" dirty="0"/>
              <a:t>no painel para consulta de preços ou no banco de preços em saúde disponíveis no Portal Nacional de Contratações Públicas (PNCP);</a:t>
            </a:r>
            <a:endParaRPr lang="pt-BR" b="1" u="sng" dirty="0"/>
          </a:p>
          <a:p>
            <a:r>
              <a:rPr lang="pt-BR" dirty="0"/>
              <a:t>II - </a:t>
            </a:r>
            <a:r>
              <a:rPr lang="pt-BR" b="1" u="sng" dirty="0"/>
              <a:t>contratações similares feitas pela Administração Pública, em execução ou concluídas no período de 1 (um) ano anterior à data da pesquisa de preços</a:t>
            </a:r>
            <a:r>
              <a:rPr lang="pt-BR" dirty="0"/>
              <a:t>, inclusive mediante sistema de registro de preços, observado o índice de atualização de preços correspondente;</a:t>
            </a:r>
            <a:endParaRPr lang="pt-BR" dirty="0"/>
          </a:p>
          <a:p>
            <a:r>
              <a:rPr lang="pt-BR" dirty="0"/>
              <a:t>III - </a:t>
            </a:r>
            <a:r>
              <a:rPr lang="pt-BR" b="1" u="sng" dirty="0"/>
              <a:t>utilização de dados de pesquisa publicada em mídia especializada</a:t>
            </a:r>
            <a:r>
              <a:rPr lang="pt-BR" dirty="0"/>
              <a:t>, de tabela de referência formalmente aprovada pelo Poder Executivo federal e de sítios eletrônicos especializados ou de domínio amplo, desde que contenham a data e hora de acesso;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869244" y="440267"/>
            <a:ext cx="70104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IV - </a:t>
            </a:r>
            <a:r>
              <a:rPr lang="pt-BR" b="1" u="sng" dirty="0"/>
              <a:t>pesquisa direta com no mínimo 3 (três) fornecedores</a:t>
            </a:r>
            <a:r>
              <a:rPr lang="pt-BR" dirty="0"/>
              <a:t>, mediante solicitação formal de cotação, desde que seja apresentada justificativa da escolha desses fornecedores e que não tenham sido obtidos os orçamentos com mais de 6 (seis) meses de antecedência da data de divulgação do edital;</a:t>
            </a:r>
            <a:endParaRPr lang="pt-BR" dirty="0"/>
          </a:p>
          <a:p>
            <a:pPr algn="just"/>
            <a:r>
              <a:rPr lang="pt-BR" dirty="0"/>
              <a:t>V - </a:t>
            </a:r>
            <a:r>
              <a:rPr lang="pt-BR" b="1" u="sng" dirty="0"/>
              <a:t>pesquisa na base nacional de notas fiscais eletrônicas</a:t>
            </a:r>
            <a:r>
              <a:rPr lang="pt-BR" dirty="0"/>
              <a:t>, na forma de regulamento.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§ 2º No processo licitatório para contratação de obras e serviços de engenharia, conforme regulamento, o valor estimado, acrescido do percentual de Benefícios e Despesas Indiretas (BDI) de referência e dos Encargos Sociais (ES) cabíveis, será definido por meio da utilização de parâmetros na seguinte ordem:</a:t>
            </a:r>
            <a:endParaRPr lang="pt-BR" dirty="0"/>
          </a:p>
          <a:p>
            <a:pPr algn="just"/>
            <a:r>
              <a:rPr lang="pt-BR" sz="1300" dirty="0"/>
              <a:t>I - composição de custos unitários menores ou iguais à mediana do item correspondente do Sistema de Custos Referenciais de Obras (</a:t>
            </a:r>
            <a:r>
              <a:rPr lang="pt-BR" sz="1300" b="1" u="sng" dirty="0" err="1"/>
              <a:t>Sicro</a:t>
            </a:r>
            <a:r>
              <a:rPr lang="pt-BR" sz="1300" dirty="0"/>
              <a:t>), para serviços e obras de infraestrutura de transportes, ou do Sistema Nacional de Pesquisa de Custos e Índices de Construção Civil (</a:t>
            </a:r>
            <a:r>
              <a:rPr lang="pt-BR" sz="1300" b="1" u="sng" dirty="0" err="1"/>
              <a:t>Sinapi</a:t>
            </a:r>
            <a:r>
              <a:rPr lang="pt-BR" sz="1300" dirty="0"/>
              <a:t>), para as demais obras e serviços de engenharia;</a:t>
            </a:r>
            <a:endParaRPr lang="pt-BR" sz="1300" dirty="0"/>
          </a:p>
          <a:p>
            <a:pPr algn="just"/>
            <a:r>
              <a:rPr lang="pt-BR" sz="1300" dirty="0"/>
              <a:t>II - utilização de dados de pesquisa publicada em mídia especializada, de tabela de referência formalmente aprovada pelo Poder Executivo federal e de sítios eletrônicos especializados ou de domínio amplo, desde que contenham a data e a hora de acesso;</a:t>
            </a:r>
            <a:endParaRPr lang="pt-BR" sz="1300" dirty="0"/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27576</Words>
  <Application>WPS Presentation</Application>
  <PresentationFormat>Apresentação na tela (16:9)</PresentationFormat>
  <Paragraphs>442</Paragraphs>
  <Slides>49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9" baseType="lpstr">
      <vt:lpstr>Arial</vt:lpstr>
      <vt:lpstr>SimSun</vt:lpstr>
      <vt:lpstr>Wingdings</vt:lpstr>
      <vt:lpstr>Arial</vt:lpstr>
      <vt:lpstr>Montserrat</vt:lpstr>
      <vt:lpstr>Microsoft YaHei</vt:lpstr>
      <vt:lpstr>Arial Unicode MS</vt:lpstr>
      <vt:lpstr>Google Sans Text</vt:lpstr>
      <vt:lpstr>Segoe Print</vt:lpstr>
      <vt:lpstr>Simple Light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Usuário(a)</dc:creator>
  <cp:lastModifiedBy>LEO-CAMILA-FER-ANA</cp:lastModifiedBy>
  <cp:revision>12</cp:revision>
  <dcterms:created xsi:type="dcterms:W3CDTF">2026-05-20T17:11:05Z</dcterms:created>
  <dcterms:modified xsi:type="dcterms:W3CDTF">2026-05-20T17:40:20Z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6E212FF431DC4EDE89D6C08D6C062C15_13</vt:lpwstr>
  </property>
  <property fmtid="{D5CDD505-2E9C-101B-9397-08002B2CF9AE}" pid="3" name="KSOProductBuildVer">
    <vt:lpwstr>1046-12.2.0.23202</vt:lpwstr>
  </property>
</Properties>
</file>